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4" r:id="rId2"/>
    <p:sldId id="256" r:id="rId3"/>
    <p:sldId id="257" r:id="rId4"/>
    <p:sldId id="259" r:id="rId5"/>
    <p:sldId id="262" r:id="rId6"/>
    <p:sldId id="263" r:id="rId7"/>
    <p:sldId id="258" r:id="rId8"/>
    <p:sldId id="260" r:id="rId9"/>
    <p:sldId id="261" r:id="rId10"/>
  </p:sldIdLst>
  <p:sldSz cx="10799763" cy="1800066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8009"/>
    <a:srgbClr val="FFC000"/>
    <a:srgbClr val="FFFFFF"/>
    <a:srgbClr val="FFFF7D"/>
    <a:srgbClr val="FFD966"/>
    <a:srgbClr val="1F8D4C"/>
    <a:srgbClr val="1A7840"/>
    <a:srgbClr val="EBF92F"/>
    <a:srgbClr val="FFFF65"/>
    <a:srgbClr val="23A1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91" autoAdjust="0"/>
    <p:restoredTop sz="94660"/>
  </p:normalViewPr>
  <p:slideViewPr>
    <p:cSldViewPr snapToGrid="0">
      <p:cViewPr>
        <p:scale>
          <a:sx n="50" d="100"/>
          <a:sy n="50" d="100"/>
        </p:scale>
        <p:origin x="10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2945943"/>
            <a:ext cx="9179799" cy="6266897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9454516"/>
            <a:ext cx="8099822" cy="434599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79878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55680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958369"/>
            <a:ext cx="2328699" cy="1525473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958369"/>
            <a:ext cx="6851100" cy="1525473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29754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93442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4487671"/>
            <a:ext cx="9314796" cy="7487774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12046282"/>
            <a:ext cx="9314796" cy="3937644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5147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4791843"/>
            <a:ext cx="4589899" cy="1142125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4791843"/>
            <a:ext cx="4589899" cy="1142125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47883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958373"/>
            <a:ext cx="9314796" cy="3479296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4412664"/>
            <a:ext cx="4568805" cy="2162578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6575242"/>
            <a:ext cx="4568805" cy="967119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4412664"/>
            <a:ext cx="4591306" cy="2162578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6575242"/>
            <a:ext cx="4591306" cy="967119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5827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03238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364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1200044"/>
            <a:ext cx="3483205" cy="420015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2591766"/>
            <a:ext cx="5467380" cy="12792138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5400199"/>
            <a:ext cx="3483205" cy="10004536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84827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1200044"/>
            <a:ext cx="3483205" cy="420015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2591766"/>
            <a:ext cx="5467380" cy="12792138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5400199"/>
            <a:ext cx="3483205" cy="10004536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48517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958373"/>
            <a:ext cx="9314796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4791843"/>
            <a:ext cx="9314796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6683952"/>
            <a:ext cx="2429947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21C8C-AB50-4ED5-BDBE-5C546C64D788}" type="datetimeFigureOut">
              <a:rPr lang="es-CO" smtClean="0"/>
              <a:t>19/09/2016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6683952"/>
            <a:ext cx="364492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6683952"/>
            <a:ext cx="2429947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1F7DA4-EDF2-4A08-9DE9-1BC3AA778A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67442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7.jp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0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jpg"/><Relationship Id="rId7" Type="http://schemas.openxmlformats.org/officeDocument/2006/relationships/image" Target="../media/image5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4" y="1171003"/>
            <a:ext cx="9966993" cy="4574674"/>
          </a:xfrm>
          <a:prstGeom prst="rect">
            <a:avLst/>
          </a:prstGeom>
        </p:spPr>
      </p:pic>
      <p:cxnSp>
        <p:nvCxnSpPr>
          <p:cNvPr id="5" name="Conector recto 4"/>
          <p:cNvCxnSpPr/>
          <p:nvPr/>
        </p:nvCxnSpPr>
        <p:spPr>
          <a:xfrm flipV="1">
            <a:off x="235785" y="1032935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5"/>
          <p:cNvCxnSpPr/>
          <p:nvPr/>
        </p:nvCxnSpPr>
        <p:spPr>
          <a:xfrm flipV="1">
            <a:off x="213364" y="5869909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http://54.162.233.157/Girgy/images/logo_fina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296" y="128213"/>
            <a:ext cx="2857500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4" descr="blob:https://web.whatsapp.com/3b950141-e460-4422-9228-c6ec8e214318"/>
          <p:cNvSpPr>
            <a:spLocks noChangeAspect="1" noChangeArrowheads="1"/>
          </p:cNvSpPr>
          <p:nvPr/>
        </p:nvSpPr>
        <p:spPr bwMode="auto">
          <a:xfrm>
            <a:off x="155574" y="-144463"/>
            <a:ext cx="4645025" cy="4645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9" name="AutoShape 6" descr="blob:https://web.whatsapp.com/3b950141-e460-4422-9228-c6ec8e21431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-139868" y="2445458"/>
            <a:ext cx="5521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 smtClean="0">
                <a:solidFill>
                  <a:schemeClr val="accent6">
                    <a:lumMod val="50000"/>
                  </a:schemeClr>
                </a:solidFill>
                <a:latin typeface="Franklin Gothic Book" panose="020B0503020102020204" pitchFamily="34" charset="0"/>
              </a:rPr>
              <a:t>Haz parte del cambio</a:t>
            </a:r>
            <a:endParaRPr lang="es-CO" sz="3200" dirty="0">
              <a:solidFill>
                <a:schemeClr val="accent6">
                  <a:lumMod val="50000"/>
                </a:schemeClr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11" name="Imagen 10"/>
          <p:cNvPicPr/>
          <p:nvPr/>
        </p:nvPicPr>
        <p:blipFill rotWithShape="1">
          <a:blip r:embed="rId5"/>
          <a:srcRect l="46561" t="64370" r="47523" b="28868"/>
          <a:stretch/>
        </p:blipFill>
        <p:spPr bwMode="auto">
          <a:xfrm>
            <a:off x="4761746" y="5163612"/>
            <a:ext cx="983247" cy="3564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CuadroTexto 11"/>
          <p:cNvSpPr txBox="1"/>
          <p:nvPr/>
        </p:nvSpPr>
        <p:spPr>
          <a:xfrm>
            <a:off x="1801590" y="1331047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13" name="Conector recto 12"/>
          <p:cNvCxnSpPr/>
          <p:nvPr/>
        </p:nvCxnSpPr>
        <p:spPr>
          <a:xfrm>
            <a:off x="1909469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2931818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4188992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5382043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>
            <a:off x="6780624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925779" y="2150526"/>
            <a:ext cx="31618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 smtClean="0">
                <a:solidFill>
                  <a:schemeClr val="accent6">
                    <a:lumMod val="50000"/>
                  </a:schemeClr>
                </a:solidFill>
                <a:latin typeface="Franklin Gothic Book" panose="020B0503020102020204" pitchFamily="34" charset="0"/>
              </a:rPr>
              <a:t>Energía mas limpia</a:t>
            </a:r>
            <a:endParaRPr lang="es-CO" sz="2800" dirty="0">
              <a:solidFill>
                <a:schemeClr val="accent6">
                  <a:lumMod val="50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19" name="Conector recto 18"/>
          <p:cNvCxnSpPr/>
          <p:nvPr/>
        </p:nvCxnSpPr>
        <p:spPr>
          <a:xfrm>
            <a:off x="8024238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" name="Rectángulo 20"/>
          <p:cNvSpPr/>
          <p:nvPr/>
        </p:nvSpPr>
        <p:spPr>
          <a:xfrm>
            <a:off x="213363" y="6119896"/>
            <a:ext cx="9966994" cy="315235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solidFill>
              <a:srgbClr val="FFD966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1990047" y="6929482"/>
            <a:ext cx="392917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CONTACTO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Bogotá D.C.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Colombia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+57 3105656668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+57 3014390258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E: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servicio@girgysolar.com </a:t>
            </a:r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23" name="Conector recto 22"/>
          <p:cNvCxnSpPr/>
          <p:nvPr/>
        </p:nvCxnSpPr>
        <p:spPr>
          <a:xfrm>
            <a:off x="2213268" y="7313715"/>
            <a:ext cx="785958" cy="1713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>
            <a:off x="1909306" y="6782158"/>
            <a:ext cx="6043966" cy="54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Imagen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1257" y="7099711"/>
            <a:ext cx="361950" cy="352425"/>
          </a:xfrm>
          <a:prstGeom prst="rect">
            <a:avLst/>
          </a:prstGeom>
        </p:spPr>
      </p:pic>
      <p:sp>
        <p:nvSpPr>
          <p:cNvPr id="26" name="CuadroTexto 25"/>
          <p:cNvSpPr txBox="1"/>
          <p:nvPr/>
        </p:nvSpPr>
        <p:spPr>
          <a:xfrm>
            <a:off x="6383167" y="7044295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FACEBOOK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27" name="Imagen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6494" y="7620003"/>
            <a:ext cx="371475" cy="352425"/>
          </a:xfrm>
          <a:prstGeom prst="rect">
            <a:avLst/>
          </a:prstGeom>
        </p:spPr>
      </p:pic>
      <p:pic>
        <p:nvPicPr>
          <p:cNvPr id="28" name="Picture 2" descr="Resultado de imagen para youtub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1106" y="8174704"/>
            <a:ext cx="438150" cy="43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CuadroTexto 28"/>
          <p:cNvSpPr txBox="1"/>
          <p:nvPr/>
        </p:nvSpPr>
        <p:spPr>
          <a:xfrm>
            <a:off x="6383167" y="7638357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TWITTER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6433234" y="8209114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YOUTUBE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1496919" y="6274346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558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4" y="1171003"/>
            <a:ext cx="9966993" cy="4574674"/>
          </a:xfrm>
          <a:prstGeom prst="rect">
            <a:avLst/>
          </a:prstGeom>
        </p:spPr>
      </p:pic>
      <p:cxnSp>
        <p:nvCxnSpPr>
          <p:cNvPr id="8" name="Conector recto 7"/>
          <p:cNvCxnSpPr/>
          <p:nvPr/>
        </p:nvCxnSpPr>
        <p:spPr>
          <a:xfrm flipV="1">
            <a:off x="235785" y="1032935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 flipV="1">
            <a:off x="213364" y="5869909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n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164" y="6260483"/>
            <a:ext cx="4829214" cy="7886619"/>
          </a:xfrm>
          <a:prstGeom prst="rect">
            <a:avLst/>
          </a:prstGeom>
        </p:spPr>
      </p:pic>
      <p:pic>
        <p:nvPicPr>
          <p:cNvPr id="1026" name="Picture 2" descr="http://54.162.233.157/Girgy/images/logo_final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296" y="128213"/>
            <a:ext cx="2857500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4" descr="blob:https://web.whatsapp.com/3b950141-e460-4422-9228-c6ec8e214318"/>
          <p:cNvSpPr>
            <a:spLocks noChangeAspect="1" noChangeArrowheads="1"/>
          </p:cNvSpPr>
          <p:nvPr/>
        </p:nvSpPr>
        <p:spPr bwMode="auto">
          <a:xfrm>
            <a:off x="155574" y="-144463"/>
            <a:ext cx="4645025" cy="4645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11" name="AutoShape 6" descr="blob:https://web.whatsapp.com/3b950141-e460-4422-9228-c6ec8e21431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-139868" y="2445458"/>
            <a:ext cx="5521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dirty="0" smtClean="0">
                <a:solidFill>
                  <a:schemeClr val="accent6">
                    <a:lumMod val="50000"/>
                  </a:schemeClr>
                </a:solidFill>
                <a:latin typeface="Franklin Gothic Book" panose="020B0503020102020204" pitchFamily="34" charset="0"/>
              </a:rPr>
              <a:t>Haz parte del cambio</a:t>
            </a:r>
            <a:endParaRPr lang="es-CO" sz="3200" dirty="0">
              <a:solidFill>
                <a:schemeClr val="accent6">
                  <a:lumMod val="50000"/>
                </a:schemeClr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12" name="Imagen 11"/>
          <p:cNvPicPr/>
          <p:nvPr/>
        </p:nvPicPr>
        <p:blipFill rotWithShape="1">
          <a:blip r:embed="rId6"/>
          <a:srcRect l="46561" t="64370" r="47523" b="28868"/>
          <a:stretch/>
        </p:blipFill>
        <p:spPr bwMode="auto">
          <a:xfrm>
            <a:off x="4761746" y="5163612"/>
            <a:ext cx="983247" cy="3564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CuadroTexto 14"/>
          <p:cNvSpPr txBox="1"/>
          <p:nvPr/>
        </p:nvSpPr>
        <p:spPr>
          <a:xfrm>
            <a:off x="1801590" y="1331047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5" name="Conector recto 4"/>
          <p:cNvCxnSpPr/>
          <p:nvPr/>
        </p:nvCxnSpPr>
        <p:spPr>
          <a:xfrm>
            <a:off x="1909469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2931818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>
            <a:off x="4188992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5382043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6780624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/>
          <p:nvPr/>
        </p:nvCxnSpPr>
        <p:spPr>
          <a:xfrm flipV="1">
            <a:off x="269874" y="14735128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235784" y="14848308"/>
            <a:ext cx="9966994" cy="315235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solidFill>
              <a:srgbClr val="FFD966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2070257" y="15657894"/>
            <a:ext cx="392917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CONTACTO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Bogotá D.C.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Colombia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+57 3105656668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+57 3014390258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E: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servicio@girgysolar.com </a:t>
            </a:r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24" name="Conector recto 23"/>
          <p:cNvCxnSpPr/>
          <p:nvPr/>
        </p:nvCxnSpPr>
        <p:spPr>
          <a:xfrm>
            <a:off x="2293478" y="16042127"/>
            <a:ext cx="785958" cy="1713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Flecha derecha 30"/>
          <p:cNvSpPr/>
          <p:nvPr/>
        </p:nvSpPr>
        <p:spPr>
          <a:xfrm rot="17255249">
            <a:off x="8369934" y="14131331"/>
            <a:ext cx="1928440" cy="4939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1024" name="CuadroTexto 1023"/>
          <p:cNvSpPr txBox="1"/>
          <p:nvPr/>
        </p:nvSpPr>
        <p:spPr>
          <a:xfrm>
            <a:off x="7805818" y="12777255"/>
            <a:ext cx="3056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latin typeface="Franklin Gothic Book" panose="020B0503020102020204" pitchFamily="34" charset="0"/>
              </a:rPr>
              <a:t>Para todas las pestañas este </a:t>
            </a:r>
          </a:p>
          <a:p>
            <a:r>
              <a:rPr lang="es-CO" dirty="0" smtClean="0">
                <a:latin typeface="Franklin Gothic Book" panose="020B0503020102020204" pitchFamily="34" charset="0"/>
              </a:rPr>
              <a:t>Pie de página</a:t>
            </a:r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925779" y="2150526"/>
            <a:ext cx="31618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 smtClean="0">
                <a:solidFill>
                  <a:schemeClr val="accent6">
                    <a:lumMod val="50000"/>
                  </a:schemeClr>
                </a:solidFill>
                <a:latin typeface="Franklin Gothic Book" panose="020B0503020102020204" pitchFamily="34" charset="0"/>
              </a:rPr>
              <a:t>Energía mas limpia</a:t>
            </a:r>
            <a:endParaRPr lang="es-CO" sz="2800" dirty="0">
              <a:solidFill>
                <a:schemeClr val="accent6">
                  <a:lumMod val="50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33" name="Conector recto 32"/>
          <p:cNvCxnSpPr/>
          <p:nvPr/>
        </p:nvCxnSpPr>
        <p:spPr>
          <a:xfrm>
            <a:off x="1989516" y="15510570"/>
            <a:ext cx="6043966" cy="54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agen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91467" y="15828123"/>
            <a:ext cx="361950" cy="352425"/>
          </a:xfrm>
          <a:prstGeom prst="rect">
            <a:avLst/>
          </a:prstGeom>
        </p:spPr>
      </p:pic>
      <p:sp>
        <p:nvSpPr>
          <p:cNvPr id="34" name="CuadroTexto 33"/>
          <p:cNvSpPr txBox="1"/>
          <p:nvPr/>
        </p:nvSpPr>
        <p:spPr>
          <a:xfrm>
            <a:off x="6463377" y="15772707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FACEBOOK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35" name="Imagen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6704" y="16348415"/>
            <a:ext cx="371475" cy="352425"/>
          </a:xfrm>
          <a:prstGeom prst="rect">
            <a:avLst/>
          </a:prstGeom>
        </p:spPr>
      </p:pic>
      <p:sp>
        <p:nvSpPr>
          <p:cNvPr id="39" name="CuadroTexto 38"/>
          <p:cNvSpPr txBox="1"/>
          <p:nvPr/>
        </p:nvSpPr>
        <p:spPr>
          <a:xfrm>
            <a:off x="11943499" y="33386715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/>
              <a:t>TWITTER</a:t>
            </a:r>
            <a:endParaRPr lang="es-CO" dirty="0"/>
          </a:p>
        </p:txBody>
      </p:sp>
      <p:pic>
        <p:nvPicPr>
          <p:cNvPr id="36" name="Picture 2" descr="Resultado de imagen para youtube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316" y="16903116"/>
            <a:ext cx="438150" cy="43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CuadroTexto 40"/>
          <p:cNvSpPr txBox="1"/>
          <p:nvPr/>
        </p:nvSpPr>
        <p:spPr>
          <a:xfrm>
            <a:off x="6463377" y="16366769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TWITTER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6513444" y="16937526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YOUTUBE</a:t>
            </a:r>
            <a:endParaRPr lang="es-CO" dirty="0">
              <a:solidFill>
                <a:schemeClr val="bg1"/>
              </a:solidFill>
            </a:endParaRPr>
          </a:p>
        </p:txBody>
      </p:sp>
      <p:cxnSp>
        <p:nvCxnSpPr>
          <p:cNvPr id="45" name="Conector recto 44"/>
          <p:cNvCxnSpPr/>
          <p:nvPr/>
        </p:nvCxnSpPr>
        <p:spPr>
          <a:xfrm>
            <a:off x="8024238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6" name="CuadroTexto 45"/>
          <p:cNvSpPr txBox="1"/>
          <p:nvPr/>
        </p:nvSpPr>
        <p:spPr>
          <a:xfrm>
            <a:off x="1577129" y="15002758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8" name="Flecha derecha 37"/>
          <p:cNvSpPr/>
          <p:nvPr/>
        </p:nvSpPr>
        <p:spPr>
          <a:xfrm rot="2997355">
            <a:off x="7207228" y="5653994"/>
            <a:ext cx="1224818" cy="6238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3" name="CuadroTexto 42"/>
          <p:cNvSpPr txBox="1"/>
          <p:nvPr/>
        </p:nvSpPr>
        <p:spPr>
          <a:xfrm>
            <a:off x="7507978" y="6562645"/>
            <a:ext cx="37858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 smtClean="0"/>
              <a:t>CUANDO LAS PERSONAS SELECCIONEN</a:t>
            </a:r>
          </a:p>
          <a:p>
            <a:r>
              <a:rPr lang="es-CO" sz="1600" dirty="0" smtClean="0"/>
              <a:t>LA FLECHA, SE DESPLIEGUE EL INFOGRAMA</a:t>
            </a:r>
            <a:br>
              <a:rPr lang="es-CO" sz="1600" dirty="0" smtClean="0"/>
            </a:br>
            <a:r>
              <a:rPr lang="es-CO" sz="1600" dirty="0" smtClean="0"/>
              <a:t>SINO, PERMANEZCA LA DIAPOSITIVA 1</a:t>
            </a:r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773820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Imagen 73"/>
          <p:cNvPicPr/>
          <p:nvPr/>
        </p:nvPicPr>
        <p:blipFill rotWithShape="1">
          <a:blip r:embed="rId2"/>
          <a:srcRect l="40424" t="50819" r="41598" b="26610"/>
          <a:stretch/>
        </p:blipFill>
        <p:spPr bwMode="auto">
          <a:xfrm>
            <a:off x="1465262" y="2939041"/>
            <a:ext cx="1008380" cy="7118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3" name="Imagen 72"/>
          <p:cNvPicPr/>
          <p:nvPr/>
        </p:nvPicPr>
        <p:blipFill rotWithShape="1">
          <a:blip r:embed="rId3"/>
          <a:srcRect l="40423" t="46676" r="41810" b="22470"/>
          <a:stretch/>
        </p:blipFill>
        <p:spPr bwMode="auto">
          <a:xfrm>
            <a:off x="8143508" y="3031028"/>
            <a:ext cx="806147" cy="7866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2" name="Imagen 71"/>
          <p:cNvPicPr/>
          <p:nvPr/>
        </p:nvPicPr>
        <p:blipFill rotWithShape="1">
          <a:blip r:embed="rId4"/>
          <a:srcRect l="39784" t="47802" r="42233" b="23599"/>
          <a:stretch/>
        </p:blipFill>
        <p:spPr bwMode="auto">
          <a:xfrm>
            <a:off x="5134358" y="2945322"/>
            <a:ext cx="837891" cy="7487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1440987" y="3114390"/>
            <a:ext cx="1032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b="1" dirty="0" smtClean="0">
                <a:latin typeface="Franklin Gothic Book" panose="020B0503020102020204" pitchFamily="34" charset="0"/>
              </a:rPr>
              <a:t>DISEÑO</a:t>
            </a:r>
            <a:endParaRPr lang="es-CO" sz="2000" b="1" dirty="0">
              <a:latin typeface="Franklin Gothic Book" panose="020B0503020102020204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7544327" y="3157163"/>
            <a:ext cx="2058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b="1" dirty="0" smtClean="0">
                <a:latin typeface="Franklin Gothic Book" panose="020B0503020102020204" pitchFamily="34" charset="0"/>
              </a:rPr>
              <a:t>MANTENIMIENTO</a:t>
            </a:r>
            <a:endParaRPr lang="es-CO" sz="2000" b="1" dirty="0">
              <a:latin typeface="Franklin Gothic Book" panose="020B0503020102020204" pitchFamily="34" charset="0"/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7379916" y="3948460"/>
            <a:ext cx="24341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 smtClean="0">
                <a:latin typeface="Franklin Gothic Book" panose="020B0503020102020204" pitchFamily="34" charset="0"/>
              </a:rPr>
              <a:t>Llevamos a cabo revisiones periódicas de la superficie </a:t>
            </a:r>
            <a:r>
              <a:rPr lang="es-CO" dirty="0">
                <a:latin typeface="Franklin Gothic Book" panose="020B0503020102020204" pitchFamily="34" charset="0"/>
              </a:rPr>
              <a:t>del módulo, conexiones eléctricas y mecánicas de todo el sistema. </a:t>
            </a:r>
          </a:p>
        </p:txBody>
      </p:sp>
      <p:sp>
        <p:nvSpPr>
          <p:cNvPr id="2" name="CuadroTexto 1"/>
          <p:cNvSpPr txBox="1"/>
          <p:nvPr/>
        </p:nvSpPr>
        <p:spPr>
          <a:xfrm>
            <a:off x="4369725" y="3934130"/>
            <a:ext cx="24181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 smtClean="0">
                <a:latin typeface="Franklin Gothic Book" panose="020B0503020102020204" pitchFamily="34" charset="0"/>
              </a:rPr>
              <a:t>Realizamos trabajos llave en mano para atender la demanda energética requerida por el cliente.</a:t>
            </a:r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67" name="CuadroTexto 66"/>
          <p:cNvSpPr txBox="1"/>
          <p:nvPr/>
        </p:nvSpPr>
        <p:spPr>
          <a:xfrm>
            <a:off x="739339" y="3795631"/>
            <a:ext cx="26875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 smtClean="0">
                <a:latin typeface="Franklin Gothic Book" panose="020B0503020102020204" pitchFamily="34" charset="0"/>
              </a:rPr>
              <a:t>Desarrollamos simulación del sistema fotovoltaico expuesto a diferentes condiciones bioclimáticas para obtener la mejor eficiencia energética.</a:t>
            </a:r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4684518" y="3157163"/>
            <a:ext cx="1605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b="1" dirty="0" smtClean="0">
                <a:latin typeface="Franklin Gothic Book" panose="020B0503020102020204" pitchFamily="34" charset="0"/>
              </a:rPr>
              <a:t>INSTALACIÓN</a:t>
            </a:r>
            <a:endParaRPr lang="es-CO" sz="2000" b="1" dirty="0">
              <a:latin typeface="Franklin Gothic Book" panose="020B0503020102020204" pitchFamily="34" charset="0"/>
            </a:endParaRPr>
          </a:p>
        </p:txBody>
      </p:sp>
      <p:cxnSp>
        <p:nvCxnSpPr>
          <p:cNvPr id="75" name="Conector recto 74"/>
          <p:cNvCxnSpPr/>
          <p:nvPr/>
        </p:nvCxnSpPr>
        <p:spPr>
          <a:xfrm flipV="1">
            <a:off x="235785" y="1032935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" name="Picture 2" descr="http://54.162.233.157/Girgy/images/logo_final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296" y="128213"/>
            <a:ext cx="2857500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AutoShape 6" descr="blob:https://web.whatsapp.com/3b950141-e460-4422-9228-c6ec8e21431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88" name="CuadroTexto 87"/>
          <p:cNvSpPr txBox="1"/>
          <p:nvPr/>
        </p:nvSpPr>
        <p:spPr>
          <a:xfrm>
            <a:off x="1801590" y="1331047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89" name="Conector recto 88"/>
          <p:cNvCxnSpPr/>
          <p:nvPr/>
        </p:nvCxnSpPr>
        <p:spPr>
          <a:xfrm>
            <a:off x="1909469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/>
          <p:cNvCxnSpPr/>
          <p:nvPr/>
        </p:nvCxnSpPr>
        <p:spPr>
          <a:xfrm>
            <a:off x="2931818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/>
          <p:cNvCxnSpPr/>
          <p:nvPr/>
        </p:nvCxnSpPr>
        <p:spPr>
          <a:xfrm>
            <a:off x="4188992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cto 91"/>
          <p:cNvCxnSpPr/>
          <p:nvPr/>
        </p:nvCxnSpPr>
        <p:spPr>
          <a:xfrm>
            <a:off x="5382043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/>
          <p:cNvCxnSpPr/>
          <p:nvPr/>
        </p:nvCxnSpPr>
        <p:spPr>
          <a:xfrm>
            <a:off x="6780624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/>
          <p:cNvCxnSpPr/>
          <p:nvPr/>
        </p:nvCxnSpPr>
        <p:spPr>
          <a:xfrm>
            <a:off x="8024238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/>
          <p:cNvCxnSpPr/>
          <p:nvPr/>
        </p:nvCxnSpPr>
        <p:spPr>
          <a:xfrm flipV="1">
            <a:off x="269874" y="14735128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ángulo 95"/>
          <p:cNvSpPr/>
          <p:nvPr/>
        </p:nvSpPr>
        <p:spPr>
          <a:xfrm>
            <a:off x="235784" y="14848308"/>
            <a:ext cx="9966994" cy="315235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solidFill>
              <a:srgbClr val="FFD966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97" name="CuadroTexto 96"/>
          <p:cNvSpPr txBox="1"/>
          <p:nvPr/>
        </p:nvSpPr>
        <p:spPr>
          <a:xfrm>
            <a:off x="2070257" y="15657894"/>
            <a:ext cx="392917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CONTACTO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Bogotá D.C.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Colombia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+57 3105656668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+57 3014390258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E: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servicio@girgysolar.com </a:t>
            </a:r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98" name="Conector recto 97"/>
          <p:cNvCxnSpPr/>
          <p:nvPr/>
        </p:nvCxnSpPr>
        <p:spPr>
          <a:xfrm>
            <a:off x="2293478" y="16042127"/>
            <a:ext cx="785958" cy="1713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/>
          <p:cNvCxnSpPr/>
          <p:nvPr/>
        </p:nvCxnSpPr>
        <p:spPr>
          <a:xfrm>
            <a:off x="1989516" y="15510570"/>
            <a:ext cx="6043966" cy="54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0" name="Imagen 9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1467" y="15828123"/>
            <a:ext cx="361950" cy="352425"/>
          </a:xfrm>
          <a:prstGeom prst="rect">
            <a:avLst/>
          </a:prstGeom>
        </p:spPr>
      </p:pic>
      <p:sp>
        <p:nvSpPr>
          <p:cNvPr id="101" name="CuadroTexto 100"/>
          <p:cNvSpPr txBox="1"/>
          <p:nvPr/>
        </p:nvSpPr>
        <p:spPr>
          <a:xfrm>
            <a:off x="6463377" y="15772707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FACEBOOK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102" name="Imagen 10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6704" y="16348415"/>
            <a:ext cx="371475" cy="352425"/>
          </a:xfrm>
          <a:prstGeom prst="rect">
            <a:avLst/>
          </a:prstGeom>
        </p:spPr>
      </p:pic>
      <p:pic>
        <p:nvPicPr>
          <p:cNvPr id="103" name="Picture 2" descr="Resultado de imagen para youtub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316" y="16903116"/>
            <a:ext cx="438150" cy="43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CuadroTexto 103"/>
          <p:cNvSpPr txBox="1"/>
          <p:nvPr/>
        </p:nvSpPr>
        <p:spPr>
          <a:xfrm>
            <a:off x="6463377" y="16366769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TWITTER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05" name="CuadroTexto 104"/>
          <p:cNvSpPr txBox="1"/>
          <p:nvPr/>
        </p:nvSpPr>
        <p:spPr>
          <a:xfrm>
            <a:off x="6513444" y="16937526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YOUTUBE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06" name="CuadroTexto 105"/>
          <p:cNvSpPr txBox="1"/>
          <p:nvPr/>
        </p:nvSpPr>
        <p:spPr>
          <a:xfrm>
            <a:off x="1577129" y="15002758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9"/>
          <a:srcRect l="2495" t="18891" r="34694" b="17828"/>
          <a:stretch/>
        </p:blipFill>
        <p:spPr>
          <a:xfrm>
            <a:off x="1428913" y="5972108"/>
            <a:ext cx="8172450" cy="462915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338068" y="10806300"/>
            <a:ext cx="4734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https://www.youtube.com/watch?v=OylYPTitfCc</a:t>
            </a:r>
          </a:p>
        </p:txBody>
      </p:sp>
      <p:sp>
        <p:nvSpPr>
          <p:cNvPr id="108" name="CuadroTexto 107"/>
          <p:cNvSpPr txBox="1"/>
          <p:nvPr/>
        </p:nvSpPr>
        <p:spPr>
          <a:xfrm>
            <a:off x="4247860" y="2005159"/>
            <a:ext cx="2478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600" dirty="0" smtClean="0">
                <a:solidFill>
                  <a:schemeClr val="accent6">
                    <a:lumMod val="50000"/>
                  </a:schemeClr>
                </a:solidFill>
                <a:latin typeface="Century Gothic" panose="020B0502020202020204" pitchFamily="34" charset="0"/>
              </a:rPr>
              <a:t>SERVICIOS</a:t>
            </a:r>
            <a:endParaRPr lang="es-CO" sz="3600" dirty="0">
              <a:solidFill>
                <a:schemeClr val="accent6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4" name="CuadroTexto 13"/>
          <p:cNvSpPr txBox="1"/>
          <p:nvPr/>
        </p:nvSpPr>
        <p:spPr>
          <a:xfrm>
            <a:off x="475823" y="12232938"/>
            <a:ext cx="101540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 smtClean="0"/>
              <a:t>ESTA ZONA VA A SER DESTINADA PARA LOS PRODUCTOS CON LOS QUE VAMOS A TRABAJAR, ESTA SEMANA</a:t>
            </a:r>
          </a:p>
          <a:p>
            <a:r>
              <a:rPr lang="es-CO" sz="2400" dirty="0" smtClean="0"/>
              <a:t>O LA OTRA TENDREMOS UNA IDEA MÁS CLARA DE LOS QUE VAMOS A PONER. DEJAR UN ESPACIO.</a:t>
            </a:r>
            <a:endParaRPr lang="es-CO" sz="2400" dirty="0"/>
          </a:p>
        </p:txBody>
      </p:sp>
      <p:sp>
        <p:nvSpPr>
          <p:cNvPr id="15" name="CuadroTexto 14"/>
          <p:cNvSpPr txBox="1"/>
          <p:nvPr/>
        </p:nvSpPr>
        <p:spPr>
          <a:xfrm>
            <a:off x="6817934" y="585917"/>
            <a:ext cx="50992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dirty="0" smtClean="0"/>
              <a:t>SERVICIOS, CLIENTES, COTIZADOR Y NOSOTROS</a:t>
            </a:r>
            <a:br>
              <a:rPr lang="es-CO" sz="2000" dirty="0" smtClean="0"/>
            </a:br>
            <a:r>
              <a:rPr lang="es-CO" sz="2000" dirty="0" smtClean="0"/>
              <a:t>DEJAR EL MENU Y EL LOGO ESTÁTICO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40123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://54.162.233.157/Girgy/images/ecoanalisi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325" y="3303653"/>
            <a:ext cx="2190750" cy="60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/>
          <p:cNvSpPr txBox="1"/>
          <p:nvPr/>
        </p:nvSpPr>
        <p:spPr>
          <a:xfrm>
            <a:off x="4184007" y="2082874"/>
            <a:ext cx="2138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600" dirty="0" smtClean="0">
                <a:solidFill>
                  <a:schemeClr val="accent6">
                    <a:lumMod val="50000"/>
                  </a:schemeClr>
                </a:solidFill>
                <a:latin typeface="Century Gothic" panose="020B0502020202020204" pitchFamily="34" charset="0"/>
              </a:rPr>
              <a:t>CLIENTES</a:t>
            </a:r>
            <a:endParaRPr lang="es-CO" sz="3600" dirty="0">
              <a:solidFill>
                <a:schemeClr val="accent6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53" name="Conector recto 52"/>
          <p:cNvCxnSpPr/>
          <p:nvPr/>
        </p:nvCxnSpPr>
        <p:spPr>
          <a:xfrm flipV="1">
            <a:off x="235785" y="1032935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2" descr="http://54.162.233.157/Girgy/images/logo_fina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296" y="128213"/>
            <a:ext cx="2857500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AutoShape 6" descr="blob:https://web.whatsapp.com/3b950141-e460-4422-9228-c6ec8e21431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65" name="CuadroTexto 64"/>
          <p:cNvSpPr txBox="1"/>
          <p:nvPr/>
        </p:nvSpPr>
        <p:spPr>
          <a:xfrm>
            <a:off x="1801590" y="1331047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66" name="Conector recto 65"/>
          <p:cNvCxnSpPr/>
          <p:nvPr/>
        </p:nvCxnSpPr>
        <p:spPr>
          <a:xfrm>
            <a:off x="1909469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/>
          <p:cNvCxnSpPr/>
          <p:nvPr/>
        </p:nvCxnSpPr>
        <p:spPr>
          <a:xfrm>
            <a:off x="2931818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67"/>
          <p:cNvCxnSpPr/>
          <p:nvPr/>
        </p:nvCxnSpPr>
        <p:spPr>
          <a:xfrm>
            <a:off x="4188992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68"/>
          <p:cNvCxnSpPr/>
          <p:nvPr/>
        </p:nvCxnSpPr>
        <p:spPr>
          <a:xfrm>
            <a:off x="5382043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/>
          <p:cNvCxnSpPr/>
          <p:nvPr/>
        </p:nvCxnSpPr>
        <p:spPr>
          <a:xfrm>
            <a:off x="6780624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/>
          <p:cNvCxnSpPr/>
          <p:nvPr/>
        </p:nvCxnSpPr>
        <p:spPr>
          <a:xfrm>
            <a:off x="8024238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/>
          <p:cNvCxnSpPr/>
          <p:nvPr/>
        </p:nvCxnSpPr>
        <p:spPr>
          <a:xfrm flipV="1">
            <a:off x="269874" y="14735128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ángulo 72"/>
          <p:cNvSpPr/>
          <p:nvPr/>
        </p:nvSpPr>
        <p:spPr>
          <a:xfrm>
            <a:off x="235784" y="14848308"/>
            <a:ext cx="9966994" cy="315235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solidFill>
              <a:srgbClr val="FFD966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74" name="CuadroTexto 73"/>
          <p:cNvSpPr txBox="1"/>
          <p:nvPr/>
        </p:nvSpPr>
        <p:spPr>
          <a:xfrm>
            <a:off x="2070257" y="15657894"/>
            <a:ext cx="392917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CONTACTO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Bogotá D.C.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Colombia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+57 3105656668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+57 3014390258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E: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servicio@girgysolar.com </a:t>
            </a:r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75" name="Conector recto 74"/>
          <p:cNvCxnSpPr/>
          <p:nvPr/>
        </p:nvCxnSpPr>
        <p:spPr>
          <a:xfrm>
            <a:off x="2293478" y="16042127"/>
            <a:ext cx="785958" cy="1713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/>
          <p:nvPr/>
        </p:nvCxnSpPr>
        <p:spPr>
          <a:xfrm>
            <a:off x="1989516" y="15510570"/>
            <a:ext cx="6043966" cy="54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Imagen 7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1467" y="15828123"/>
            <a:ext cx="361950" cy="352425"/>
          </a:xfrm>
          <a:prstGeom prst="rect">
            <a:avLst/>
          </a:prstGeom>
        </p:spPr>
      </p:pic>
      <p:sp>
        <p:nvSpPr>
          <p:cNvPr id="78" name="CuadroTexto 77"/>
          <p:cNvSpPr txBox="1"/>
          <p:nvPr/>
        </p:nvSpPr>
        <p:spPr>
          <a:xfrm>
            <a:off x="6463377" y="15772707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FACEBOOK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79" name="Imagen 7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6704" y="16348415"/>
            <a:ext cx="371475" cy="352425"/>
          </a:xfrm>
          <a:prstGeom prst="rect">
            <a:avLst/>
          </a:prstGeom>
        </p:spPr>
      </p:pic>
      <p:pic>
        <p:nvPicPr>
          <p:cNvPr id="80" name="Picture 2" descr="Resultado de imagen para youtub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316" y="16903116"/>
            <a:ext cx="438150" cy="43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CuadroTexto 80"/>
          <p:cNvSpPr txBox="1"/>
          <p:nvPr/>
        </p:nvSpPr>
        <p:spPr>
          <a:xfrm>
            <a:off x="6463377" y="16366769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TWITTER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2" name="CuadroTexto 81"/>
          <p:cNvSpPr txBox="1"/>
          <p:nvPr/>
        </p:nvSpPr>
        <p:spPr>
          <a:xfrm>
            <a:off x="6513444" y="16937526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YOUTUBE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3" name="CuadroTexto 82"/>
          <p:cNvSpPr txBox="1"/>
          <p:nvPr/>
        </p:nvSpPr>
        <p:spPr>
          <a:xfrm>
            <a:off x="1577129" y="15002758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84" name="Conector recto 83"/>
          <p:cNvCxnSpPr/>
          <p:nvPr/>
        </p:nvCxnSpPr>
        <p:spPr>
          <a:xfrm flipV="1">
            <a:off x="235784" y="7779316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/>
          <p:cNvSpPr/>
          <p:nvPr/>
        </p:nvSpPr>
        <p:spPr>
          <a:xfrm>
            <a:off x="2666231" y="8211675"/>
            <a:ext cx="5397500" cy="23720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Ubicación: Villa Garzón, Putumayo</a:t>
            </a:r>
            <a:endParaRPr lang="es-CO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Fecha: Octubre 2016</a:t>
            </a:r>
            <a:endParaRPr lang="es-CO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Empresa dedicada al monitoreo ambiental de Aguas, Aire y Suelos que permita prevenir, controlar y mitigar riesgos que sus actividades puedan generar, promoviendo la salud, la seguridad y el cumplimientos de las normas ambientales. </a:t>
            </a:r>
            <a:endParaRPr lang="es-CO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Flecha derecha 2"/>
          <p:cNvSpPr/>
          <p:nvPr/>
        </p:nvSpPr>
        <p:spPr>
          <a:xfrm>
            <a:off x="3218195" y="3653980"/>
            <a:ext cx="1252189" cy="3000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/>
          <p:cNvSpPr txBox="1"/>
          <p:nvPr/>
        </p:nvSpPr>
        <p:spPr>
          <a:xfrm>
            <a:off x="4761746" y="3827100"/>
            <a:ext cx="56619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QUE HAGA CLICK Y SALGA LA DESCRIPCIÓN DEL PROYECTO</a:t>
            </a:r>
            <a:br>
              <a:rPr lang="es-CO" dirty="0" smtClean="0"/>
            </a:br>
            <a:r>
              <a:rPr lang="es-CO" dirty="0" smtClean="0"/>
              <a:t>QUEDAMOS PENDIENTE DEL RESTO DE LA INFORMACIÓN</a:t>
            </a:r>
            <a:br>
              <a:rPr lang="es-CO" dirty="0" smtClean="0"/>
            </a:br>
            <a:r>
              <a:rPr lang="es-CO" dirty="0" smtClean="0"/>
              <a:t>SIN EMBARGO PONER LO QUE HAY.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32497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1349929" y="3043755"/>
            <a:ext cx="83257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latin typeface="Franklin Gothic Book" panose="020B0503020102020204" pitchFamily="34" charset="0"/>
              </a:rPr>
              <a:t>Se espera que próximamente la ley </a:t>
            </a:r>
            <a:r>
              <a:rPr lang="es-CO" dirty="0" smtClean="0">
                <a:latin typeface="Franklin Gothic Book" panose="020B0503020102020204" pitchFamily="34" charset="0"/>
              </a:rPr>
              <a:t>1715 </a:t>
            </a:r>
            <a:r>
              <a:rPr lang="es-CO" dirty="0" smtClean="0">
                <a:latin typeface="Franklin Gothic Book" panose="020B0503020102020204" pitchFamily="34" charset="0"/>
              </a:rPr>
              <a:t>que </a:t>
            </a:r>
            <a:r>
              <a:rPr lang="es-CO" dirty="0">
                <a:latin typeface="Franklin Gothic Book" panose="020B0503020102020204" pitchFamily="34" charset="0"/>
              </a:rPr>
              <a:t>el gobierno nacional expidió en el año 2014 atribuya beneficios a personas con </a:t>
            </a:r>
            <a:r>
              <a:rPr lang="es-CO" dirty="0" smtClean="0">
                <a:latin typeface="Franklin Gothic Book" panose="020B0503020102020204" pitchFamily="34" charset="0"/>
              </a:rPr>
              <a:t>instalaciones eléctricas </a:t>
            </a:r>
            <a:r>
              <a:rPr lang="es-CO" dirty="0">
                <a:latin typeface="Franklin Gothic Book" panose="020B0503020102020204" pitchFamily="34" charset="0"/>
              </a:rPr>
              <a:t>por medio de fuentes renovables. Estas personas tendrán la facultad de vender energía excedente a la red de distribución como lo hacen en muchos países, con el propósito de fomentar la utilización de energías alternativas y la preservación ambiental.</a:t>
            </a:r>
          </a:p>
          <a:p>
            <a:endParaRPr lang="es-CO" dirty="0"/>
          </a:p>
        </p:txBody>
      </p:sp>
      <p:sp>
        <p:nvSpPr>
          <p:cNvPr id="6" name="CuadroTexto 5"/>
          <p:cNvSpPr txBox="1"/>
          <p:nvPr/>
        </p:nvSpPr>
        <p:spPr>
          <a:xfrm>
            <a:off x="3393116" y="5026587"/>
            <a:ext cx="4645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800" dirty="0" smtClean="0">
                <a:latin typeface="Century Gothic" panose="020B0502020202020204" pitchFamily="34" charset="0"/>
              </a:rPr>
              <a:t>¿CÓNOCES </a:t>
            </a:r>
            <a:r>
              <a:rPr lang="es-CO" sz="2800" dirty="0">
                <a:latin typeface="Century Gothic" panose="020B0502020202020204" pitchFamily="34" charset="0"/>
              </a:rPr>
              <a:t>T</a:t>
            </a:r>
            <a:r>
              <a:rPr lang="es-CO" sz="2800" dirty="0" smtClean="0">
                <a:latin typeface="Century Gothic" panose="020B0502020202020204" pitchFamily="34" charset="0"/>
              </a:rPr>
              <a:t>U FACTURA?</a:t>
            </a:r>
            <a:endParaRPr lang="es-CO" sz="2800" dirty="0">
              <a:latin typeface="Century Gothic" panose="020B0502020202020204" pitchFamily="34" charset="0"/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1124653" y="6423110"/>
            <a:ext cx="8551034" cy="2194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algn="just">
              <a:lnSpc>
                <a:spcPct val="107000"/>
              </a:lnSpc>
              <a:spcAft>
                <a:spcPts val="800"/>
              </a:spcAft>
            </a:pPr>
            <a:r>
              <a:rPr lang="es-CO" dirty="0" smtClean="0">
                <a:effectLst/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Calcula el costo promedio de tu sistema fotovoltaico de forma clara e inmediata en instalaciones con factura mensual. Proveemos todas las herramientas para que sepas cómo determinar el consumo promedio anual y tengas una idea del beneficio que podrás obtener</a:t>
            </a:r>
            <a:r>
              <a:rPr lang="es-CO" sz="1400" dirty="0" smtClean="0">
                <a:effectLst/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228600" algn="just">
              <a:lnSpc>
                <a:spcPct val="107000"/>
              </a:lnSpc>
              <a:spcAft>
                <a:spcPts val="800"/>
              </a:spcAft>
            </a:pPr>
            <a:endParaRPr lang="es-CO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algn="just">
              <a:lnSpc>
                <a:spcPct val="107000"/>
              </a:lnSpc>
              <a:spcAft>
                <a:spcPts val="800"/>
              </a:spcAft>
            </a:pPr>
            <a:endParaRPr lang="es-CO" sz="12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algn="just">
              <a:lnSpc>
                <a:spcPct val="107000"/>
              </a:lnSpc>
              <a:spcAft>
                <a:spcPts val="800"/>
              </a:spcAft>
            </a:pPr>
            <a:r>
              <a:rPr lang="es-CO" sz="11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CO" sz="105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2" name="Imagen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917" y="13328751"/>
            <a:ext cx="3355037" cy="1327688"/>
          </a:xfrm>
          <a:prstGeom prst="rect">
            <a:avLst/>
          </a:prstGeom>
        </p:spPr>
      </p:pic>
      <p:sp>
        <p:nvSpPr>
          <p:cNvPr id="23" name="Rectángulo 22"/>
          <p:cNvSpPr/>
          <p:nvPr/>
        </p:nvSpPr>
        <p:spPr>
          <a:xfrm>
            <a:off x="1434486" y="13787016"/>
            <a:ext cx="3275600" cy="270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Rectángulo 23"/>
          <p:cNvSpPr/>
          <p:nvPr/>
        </p:nvSpPr>
        <p:spPr>
          <a:xfrm>
            <a:off x="1442491" y="14301437"/>
            <a:ext cx="3245120" cy="111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Flecha derecha 24"/>
          <p:cNvSpPr/>
          <p:nvPr/>
        </p:nvSpPr>
        <p:spPr>
          <a:xfrm>
            <a:off x="4452661" y="14115323"/>
            <a:ext cx="469900" cy="1454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ángulo 25"/>
          <p:cNvSpPr/>
          <p:nvPr/>
        </p:nvSpPr>
        <p:spPr>
          <a:xfrm>
            <a:off x="4974938" y="14106739"/>
            <a:ext cx="153978" cy="1775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+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5133707" y="14106739"/>
            <a:ext cx="153978" cy="1775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Rectángulo 27"/>
          <p:cNvSpPr/>
          <p:nvPr/>
        </p:nvSpPr>
        <p:spPr>
          <a:xfrm>
            <a:off x="5290052" y="14106739"/>
            <a:ext cx="153978" cy="1775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-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29" name="Flecha abajo 28"/>
          <p:cNvSpPr/>
          <p:nvPr/>
        </p:nvSpPr>
        <p:spPr>
          <a:xfrm>
            <a:off x="5165588" y="14220485"/>
            <a:ext cx="76989" cy="2381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CuadroTexto 29"/>
          <p:cNvSpPr txBox="1"/>
          <p:nvPr/>
        </p:nvSpPr>
        <p:spPr>
          <a:xfrm>
            <a:off x="4687611" y="14453316"/>
            <a:ext cx="11400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900" dirty="0" smtClean="0"/>
              <a:t>0,5-0,6-0,7-0,8-0,9-1</a:t>
            </a:r>
            <a:endParaRPr lang="es-CO" sz="900" dirty="0"/>
          </a:p>
        </p:txBody>
      </p:sp>
      <p:pic>
        <p:nvPicPr>
          <p:cNvPr id="31" name="Imagen 30"/>
          <p:cNvPicPr>
            <a:picLocks noChangeAspect="1"/>
          </p:cNvPicPr>
          <p:nvPr/>
        </p:nvPicPr>
        <p:blipFill rotWithShape="1">
          <a:blip r:embed="rId3"/>
          <a:srcRect l="16065" t="3998" r="12773" b="8038"/>
          <a:stretch/>
        </p:blipFill>
        <p:spPr>
          <a:xfrm>
            <a:off x="6092298" y="13063457"/>
            <a:ext cx="4083754" cy="2960722"/>
          </a:xfrm>
          <a:prstGeom prst="rect">
            <a:avLst/>
          </a:prstGeom>
        </p:spPr>
      </p:pic>
      <p:sp>
        <p:nvSpPr>
          <p:cNvPr id="34" name="CuadroTexto 33"/>
          <p:cNvSpPr txBox="1"/>
          <p:nvPr/>
        </p:nvSpPr>
        <p:spPr>
          <a:xfrm>
            <a:off x="4944227" y="5847521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SI          No</a:t>
            </a:r>
            <a:endParaRPr lang="es-CO" dirty="0"/>
          </a:p>
        </p:txBody>
      </p:sp>
      <p:sp>
        <p:nvSpPr>
          <p:cNvPr id="35" name="Elipse 34"/>
          <p:cNvSpPr/>
          <p:nvPr/>
        </p:nvSpPr>
        <p:spPr>
          <a:xfrm>
            <a:off x="5325347" y="5950498"/>
            <a:ext cx="181455" cy="196850"/>
          </a:xfrm>
          <a:prstGeom prst="ellipse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7" name="Elipse 36"/>
          <p:cNvSpPr/>
          <p:nvPr/>
        </p:nvSpPr>
        <p:spPr>
          <a:xfrm>
            <a:off x="5397022" y="6020762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0" name="Elipse 39"/>
          <p:cNvSpPr/>
          <p:nvPr/>
        </p:nvSpPr>
        <p:spPr>
          <a:xfrm>
            <a:off x="6073245" y="5954169"/>
            <a:ext cx="181455" cy="196850"/>
          </a:xfrm>
          <a:prstGeom prst="ellipse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8" name="Flecha abajo 47"/>
          <p:cNvSpPr/>
          <p:nvPr/>
        </p:nvSpPr>
        <p:spPr>
          <a:xfrm>
            <a:off x="4446144" y="14494626"/>
            <a:ext cx="310809" cy="165451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CuadroTexto 49"/>
          <p:cNvSpPr txBox="1"/>
          <p:nvPr/>
        </p:nvSpPr>
        <p:spPr>
          <a:xfrm>
            <a:off x="2315690" y="16193255"/>
            <a:ext cx="4553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INDICAR QUE VALORES SIN PUNTOS NI COMAS</a:t>
            </a:r>
            <a:endParaRPr lang="es-CO" dirty="0"/>
          </a:p>
        </p:txBody>
      </p:sp>
      <p:sp>
        <p:nvSpPr>
          <p:cNvPr id="4" name="CuadroTexto 3"/>
          <p:cNvSpPr txBox="1"/>
          <p:nvPr/>
        </p:nvSpPr>
        <p:spPr>
          <a:xfrm>
            <a:off x="1124653" y="1983481"/>
            <a:ext cx="9078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600" dirty="0" smtClean="0">
                <a:solidFill>
                  <a:schemeClr val="accent6">
                    <a:lumMod val="50000"/>
                  </a:schemeClr>
                </a:solidFill>
                <a:latin typeface="Century Gothic" panose="020B0502020202020204" pitchFamily="34" charset="0"/>
              </a:rPr>
              <a:t>INTERACTÚA CON NUESTRO COTIZADOR</a:t>
            </a:r>
            <a:endParaRPr lang="es-CO" sz="3600" dirty="0">
              <a:solidFill>
                <a:schemeClr val="accent6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2" name="CuadroTexto 61"/>
          <p:cNvSpPr txBox="1"/>
          <p:nvPr/>
        </p:nvSpPr>
        <p:spPr>
          <a:xfrm>
            <a:off x="2165564" y="7903976"/>
            <a:ext cx="182774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Nombre</a:t>
            </a:r>
          </a:p>
          <a:p>
            <a:r>
              <a:rPr lang="es-CO" dirty="0" smtClean="0"/>
              <a:t>Correo</a:t>
            </a:r>
          </a:p>
          <a:p>
            <a:r>
              <a:rPr lang="es-CO" dirty="0" smtClean="0"/>
              <a:t>Departamento</a:t>
            </a:r>
            <a:br>
              <a:rPr lang="es-CO" dirty="0" smtClean="0"/>
            </a:br>
            <a:r>
              <a:rPr lang="es-CO" dirty="0" smtClean="0"/>
              <a:t>Ciudad</a:t>
            </a:r>
          </a:p>
          <a:p>
            <a:r>
              <a:rPr lang="es-CO" dirty="0" smtClean="0"/>
              <a:t>Dirección</a:t>
            </a:r>
            <a:br>
              <a:rPr lang="es-CO" dirty="0" smtClean="0"/>
            </a:br>
            <a:r>
              <a:rPr lang="es-CO" dirty="0" smtClean="0"/>
              <a:t>Tipo de Inmueble</a:t>
            </a:r>
            <a:endParaRPr lang="es-CO" dirty="0"/>
          </a:p>
        </p:txBody>
      </p:sp>
      <p:sp>
        <p:nvSpPr>
          <p:cNvPr id="63" name="Rectángulo 62"/>
          <p:cNvSpPr/>
          <p:nvPr/>
        </p:nvSpPr>
        <p:spPr>
          <a:xfrm>
            <a:off x="4605603" y="7937940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5" name="Rectángulo 64"/>
          <p:cNvSpPr/>
          <p:nvPr/>
        </p:nvSpPr>
        <p:spPr>
          <a:xfrm>
            <a:off x="4605602" y="8192718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6" name="Rectángulo 65"/>
          <p:cNvSpPr/>
          <p:nvPr/>
        </p:nvSpPr>
        <p:spPr>
          <a:xfrm>
            <a:off x="4605601" y="8468238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7" name="Rectángulo 66"/>
          <p:cNvSpPr/>
          <p:nvPr/>
        </p:nvSpPr>
        <p:spPr>
          <a:xfrm>
            <a:off x="4605600" y="8742614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8" name="Rectángulo 67"/>
          <p:cNvSpPr/>
          <p:nvPr/>
        </p:nvSpPr>
        <p:spPr>
          <a:xfrm>
            <a:off x="4605484" y="9000653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9" name="Rectángulo 68"/>
          <p:cNvSpPr/>
          <p:nvPr/>
        </p:nvSpPr>
        <p:spPr>
          <a:xfrm>
            <a:off x="4592371" y="9264804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0" name="Flecha derecha 69"/>
          <p:cNvSpPr/>
          <p:nvPr/>
        </p:nvSpPr>
        <p:spPr>
          <a:xfrm>
            <a:off x="8219722" y="8523982"/>
            <a:ext cx="493486" cy="1130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1" name="Flecha derecha 70"/>
          <p:cNvSpPr/>
          <p:nvPr/>
        </p:nvSpPr>
        <p:spPr>
          <a:xfrm>
            <a:off x="8219722" y="8806648"/>
            <a:ext cx="493486" cy="1130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2" name="Flecha derecha 71"/>
          <p:cNvSpPr/>
          <p:nvPr/>
        </p:nvSpPr>
        <p:spPr>
          <a:xfrm>
            <a:off x="8210385" y="9285989"/>
            <a:ext cx="493486" cy="1130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4" name="CuadroTexto 73"/>
          <p:cNvSpPr txBox="1"/>
          <p:nvPr/>
        </p:nvSpPr>
        <p:spPr>
          <a:xfrm>
            <a:off x="8713208" y="8341704"/>
            <a:ext cx="161935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/>
              <a:t>Dar la opción de los</a:t>
            </a:r>
            <a:br>
              <a:rPr lang="es-CO" sz="1400" dirty="0" smtClean="0"/>
            </a:br>
            <a:r>
              <a:rPr lang="es-CO" sz="1400" dirty="0" smtClean="0"/>
              <a:t>departamentos y</a:t>
            </a:r>
          </a:p>
          <a:p>
            <a:r>
              <a:rPr lang="es-CO" sz="1400" dirty="0" smtClean="0"/>
              <a:t>Ciudades que hay</a:t>
            </a:r>
            <a:endParaRPr lang="es-CO" sz="1400" dirty="0"/>
          </a:p>
        </p:txBody>
      </p:sp>
      <p:sp>
        <p:nvSpPr>
          <p:cNvPr id="76" name="CuadroTexto 75"/>
          <p:cNvSpPr txBox="1"/>
          <p:nvPr/>
        </p:nvSpPr>
        <p:spPr>
          <a:xfrm>
            <a:off x="8713208" y="9201260"/>
            <a:ext cx="11569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/>
              <a:t>Casa</a:t>
            </a:r>
            <a:br>
              <a:rPr lang="es-CO" sz="1400" dirty="0" smtClean="0"/>
            </a:br>
            <a:r>
              <a:rPr lang="es-CO" sz="1400" dirty="0" smtClean="0"/>
              <a:t>Apartamento</a:t>
            </a:r>
            <a:br>
              <a:rPr lang="es-CO" sz="1400" dirty="0" smtClean="0"/>
            </a:br>
            <a:r>
              <a:rPr lang="es-CO" sz="1400" dirty="0" smtClean="0"/>
              <a:t>Oficina</a:t>
            </a:r>
            <a:br>
              <a:rPr lang="es-CO" sz="1400" dirty="0" smtClean="0"/>
            </a:br>
            <a:r>
              <a:rPr lang="es-CO" sz="1400" dirty="0" smtClean="0"/>
              <a:t>Local</a:t>
            </a:r>
            <a:endParaRPr lang="es-CO" sz="1400" dirty="0"/>
          </a:p>
        </p:txBody>
      </p:sp>
      <p:sp>
        <p:nvSpPr>
          <p:cNvPr id="77" name="CuadroTexto 76"/>
          <p:cNvSpPr txBox="1"/>
          <p:nvPr/>
        </p:nvSpPr>
        <p:spPr>
          <a:xfrm>
            <a:off x="9867744" y="9263107"/>
            <a:ext cx="9296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 smtClean="0"/>
              <a:t>Para cada uno depende el que seleccione sale una imagen correspondiente</a:t>
            </a:r>
            <a:endParaRPr lang="es-CO" sz="1200" dirty="0"/>
          </a:p>
        </p:txBody>
      </p:sp>
      <p:sp>
        <p:nvSpPr>
          <p:cNvPr id="78" name="Flecha derecha 77"/>
          <p:cNvSpPr/>
          <p:nvPr/>
        </p:nvSpPr>
        <p:spPr>
          <a:xfrm rot="10490662">
            <a:off x="7070185" y="10523353"/>
            <a:ext cx="2579716" cy="690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9" name="Rectángulo 78"/>
          <p:cNvSpPr/>
          <p:nvPr/>
        </p:nvSpPr>
        <p:spPr>
          <a:xfrm>
            <a:off x="3737222" y="9965580"/>
            <a:ext cx="3307177" cy="2513114"/>
          </a:xfrm>
          <a:prstGeom prst="rect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L</a:t>
            </a:r>
            <a:r>
              <a:rPr lang="es-CO" dirty="0" smtClean="0">
                <a:solidFill>
                  <a:schemeClr val="tx1"/>
                </a:solidFill>
              </a:rPr>
              <a:t>LAS IMÁGENES ESTAN CASI LISTAS EN LA NOCHE LAS ANEXAMOS, LA IDEA ES QUE SI EL CLIENTE SELECCIONA CASA SALGA LA CASA, SI SELECCIONA OFICINA, SALGA OFICINA, ETC.</a:t>
            </a:r>
            <a:endParaRPr lang="es-CO" dirty="0"/>
          </a:p>
        </p:txBody>
      </p:sp>
      <p:cxnSp>
        <p:nvCxnSpPr>
          <p:cNvPr id="83" name="Conector recto 82"/>
          <p:cNvCxnSpPr/>
          <p:nvPr/>
        </p:nvCxnSpPr>
        <p:spPr>
          <a:xfrm flipV="1">
            <a:off x="235785" y="1032935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Picture 2" descr="http://54.162.233.157/Girgy/images/logo_fina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296" y="128213"/>
            <a:ext cx="2857500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AutoShape 6" descr="blob:https://web.whatsapp.com/3b950141-e460-4422-9228-c6ec8e21431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86" name="CuadroTexto 85"/>
          <p:cNvSpPr txBox="1"/>
          <p:nvPr/>
        </p:nvSpPr>
        <p:spPr>
          <a:xfrm>
            <a:off x="1801590" y="1331047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87" name="Conector recto 86"/>
          <p:cNvCxnSpPr/>
          <p:nvPr/>
        </p:nvCxnSpPr>
        <p:spPr>
          <a:xfrm>
            <a:off x="1909469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87"/>
          <p:cNvCxnSpPr/>
          <p:nvPr/>
        </p:nvCxnSpPr>
        <p:spPr>
          <a:xfrm>
            <a:off x="2931818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/>
          <p:cNvCxnSpPr/>
          <p:nvPr/>
        </p:nvCxnSpPr>
        <p:spPr>
          <a:xfrm>
            <a:off x="4188992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/>
          <p:cNvCxnSpPr/>
          <p:nvPr/>
        </p:nvCxnSpPr>
        <p:spPr>
          <a:xfrm>
            <a:off x="5382043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/>
          <p:cNvCxnSpPr/>
          <p:nvPr/>
        </p:nvCxnSpPr>
        <p:spPr>
          <a:xfrm>
            <a:off x="6780624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cto 91"/>
          <p:cNvCxnSpPr/>
          <p:nvPr/>
        </p:nvCxnSpPr>
        <p:spPr>
          <a:xfrm>
            <a:off x="8024238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CuadroTexto 1"/>
          <p:cNvSpPr txBox="1"/>
          <p:nvPr/>
        </p:nvSpPr>
        <p:spPr>
          <a:xfrm>
            <a:off x="2928295" y="17010066"/>
            <a:ext cx="60530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800" dirty="0" smtClean="0"/>
              <a:t>NO ME CUPO EL PIE DE PAGINA ANEXAR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198726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/>
          <p:cNvSpPr txBox="1"/>
          <p:nvPr/>
        </p:nvSpPr>
        <p:spPr>
          <a:xfrm>
            <a:off x="1140607" y="2154739"/>
            <a:ext cx="9078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600" dirty="0" smtClean="0">
                <a:solidFill>
                  <a:schemeClr val="accent6">
                    <a:lumMod val="50000"/>
                  </a:schemeClr>
                </a:solidFill>
                <a:latin typeface="Century Gothic" panose="020B0502020202020204" pitchFamily="34" charset="0"/>
              </a:rPr>
              <a:t>INTERACTÚA CON NUESTRO COTIZADOR</a:t>
            </a:r>
            <a:endParaRPr lang="es-CO" sz="3600" dirty="0">
              <a:solidFill>
                <a:schemeClr val="accent6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6" name="Rectángulo 25"/>
          <p:cNvSpPr/>
          <p:nvPr/>
        </p:nvSpPr>
        <p:spPr>
          <a:xfrm>
            <a:off x="1197127" y="6518543"/>
            <a:ext cx="8325758" cy="1084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algn="just">
              <a:lnSpc>
                <a:spcPct val="107000"/>
              </a:lnSpc>
              <a:spcAft>
                <a:spcPts val="800"/>
              </a:spcAft>
            </a:pPr>
            <a:r>
              <a:rPr lang="es-CO" dirty="0" smtClean="0">
                <a:effectLst/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 quieres calcular el costo promedio de tu sistema fotovoltaico en proyectos futuros, </a:t>
            </a:r>
            <a:r>
              <a:rPr lang="es-CO" dirty="0" smtClean="0">
                <a:effectLst/>
                <a:latin typeface="Franklin Gothic Book" panose="020B0503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deja tus datos y nuestro personal se pondrá en contacto contigo.</a:t>
            </a:r>
          </a:p>
          <a:p>
            <a:pPr marL="228600" algn="just">
              <a:lnSpc>
                <a:spcPct val="107000"/>
              </a:lnSpc>
              <a:spcAft>
                <a:spcPts val="800"/>
              </a:spcAft>
            </a:pPr>
            <a:endParaRPr lang="es-CO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CuadroTexto 27"/>
          <p:cNvSpPr txBox="1"/>
          <p:nvPr/>
        </p:nvSpPr>
        <p:spPr>
          <a:xfrm>
            <a:off x="4999990" y="5887320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SI          No</a:t>
            </a:r>
            <a:endParaRPr lang="es-CO" dirty="0"/>
          </a:p>
        </p:txBody>
      </p:sp>
      <p:sp>
        <p:nvSpPr>
          <p:cNvPr id="29" name="Elipse 28"/>
          <p:cNvSpPr/>
          <p:nvPr/>
        </p:nvSpPr>
        <p:spPr>
          <a:xfrm>
            <a:off x="5381110" y="5990297"/>
            <a:ext cx="181455" cy="196850"/>
          </a:xfrm>
          <a:prstGeom prst="ellipse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Elipse 29"/>
          <p:cNvSpPr/>
          <p:nvPr/>
        </p:nvSpPr>
        <p:spPr>
          <a:xfrm>
            <a:off x="6129008" y="5993968"/>
            <a:ext cx="181455" cy="196850"/>
          </a:xfrm>
          <a:prstGeom prst="ellipse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Elipse 30"/>
          <p:cNvSpPr/>
          <p:nvPr/>
        </p:nvSpPr>
        <p:spPr>
          <a:xfrm>
            <a:off x="6196875" y="6071986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2" name="CuadroTexto 31"/>
          <p:cNvSpPr txBox="1"/>
          <p:nvPr/>
        </p:nvSpPr>
        <p:spPr>
          <a:xfrm>
            <a:off x="3161732" y="5096004"/>
            <a:ext cx="4645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800" dirty="0" smtClean="0">
                <a:latin typeface="Century Gothic" panose="020B0502020202020204" pitchFamily="34" charset="0"/>
              </a:rPr>
              <a:t>¿CÓNOCES </a:t>
            </a:r>
            <a:r>
              <a:rPr lang="es-CO" sz="2800" dirty="0">
                <a:latin typeface="Century Gothic" panose="020B0502020202020204" pitchFamily="34" charset="0"/>
              </a:rPr>
              <a:t>T</a:t>
            </a:r>
            <a:r>
              <a:rPr lang="es-CO" sz="2800" dirty="0" smtClean="0">
                <a:latin typeface="Century Gothic" panose="020B0502020202020204" pitchFamily="34" charset="0"/>
              </a:rPr>
              <a:t>U FACTURA?</a:t>
            </a:r>
            <a:endParaRPr lang="es-CO" sz="2800" dirty="0">
              <a:latin typeface="Century Gothic" panose="020B0502020202020204" pitchFamily="34" charset="0"/>
            </a:endParaRPr>
          </a:p>
        </p:txBody>
      </p:sp>
      <p:sp>
        <p:nvSpPr>
          <p:cNvPr id="46" name="CuadroTexto 45"/>
          <p:cNvSpPr txBox="1"/>
          <p:nvPr/>
        </p:nvSpPr>
        <p:spPr>
          <a:xfrm>
            <a:off x="2165564" y="7903976"/>
            <a:ext cx="186621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latin typeface="Franklin Gothic Book" panose="020B0503020102020204" pitchFamily="34" charset="0"/>
              </a:rPr>
              <a:t>Nombre</a:t>
            </a:r>
          </a:p>
          <a:p>
            <a:r>
              <a:rPr lang="es-CO" dirty="0" smtClean="0">
                <a:latin typeface="Franklin Gothic Book" panose="020B0503020102020204" pitchFamily="34" charset="0"/>
              </a:rPr>
              <a:t>Correo</a:t>
            </a:r>
          </a:p>
          <a:p>
            <a:r>
              <a:rPr lang="es-CO" dirty="0" smtClean="0">
                <a:latin typeface="Franklin Gothic Book" panose="020B0503020102020204" pitchFamily="34" charset="0"/>
              </a:rPr>
              <a:t>Departamento</a:t>
            </a:r>
            <a:br>
              <a:rPr lang="es-CO" dirty="0" smtClean="0">
                <a:latin typeface="Franklin Gothic Book" panose="020B0503020102020204" pitchFamily="34" charset="0"/>
              </a:rPr>
            </a:br>
            <a:r>
              <a:rPr lang="es-CO" dirty="0" smtClean="0">
                <a:latin typeface="Franklin Gothic Book" panose="020B0503020102020204" pitchFamily="34" charset="0"/>
              </a:rPr>
              <a:t>Ciudad</a:t>
            </a:r>
          </a:p>
          <a:p>
            <a:r>
              <a:rPr lang="es-CO" dirty="0" smtClean="0">
                <a:latin typeface="Franklin Gothic Book" panose="020B0503020102020204" pitchFamily="34" charset="0"/>
              </a:rPr>
              <a:t>Dirección</a:t>
            </a:r>
            <a:br>
              <a:rPr lang="es-CO" dirty="0" smtClean="0">
                <a:latin typeface="Franklin Gothic Book" panose="020B0503020102020204" pitchFamily="34" charset="0"/>
              </a:rPr>
            </a:br>
            <a:r>
              <a:rPr lang="es-CO" dirty="0" smtClean="0">
                <a:latin typeface="Franklin Gothic Book" panose="020B0503020102020204" pitchFamily="34" charset="0"/>
              </a:rPr>
              <a:t>Tipo de Inmueble</a:t>
            </a:r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47" name="Rectángulo 46"/>
          <p:cNvSpPr/>
          <p:nvPr/>
        </p:nvSpPr>
        <p:spPr>
          <a:xfrm>
            <a:off x="4605603" y="7937940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8" name="Rectángulo 47"/>
          <p:cNvSpPr/>
          <p:nvPr/>
        </p:nvSpPr>
        <p:spPr>
          <a:xfrm>
            <a:off x="4605602" y="8192718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9" name="Rectángulo 48"/>
          <p:cNvSpPr/>
          <p:nvPr/>
        </p:nvSpPr>
        <p:spPr>
          <a:xfrm>
            <a:off x="4605601" y="8468238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0" name="Rectángulo 49"/>
          <p:cNvSpPr/>
          <p:nvPr/>
        </p:nvSpPr>
        <p:spPr>
          <a:xfrm>
            <a:off x="4605600" y="8742614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Rectángulo 50"/>
          <p:cNvSpPr/>
          <p:nvPr/>
        </p:nvSpPr>
        <p:spPr>
          <a:xfrm>
            <a:off x="4605484" y="9000653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2" name="Rectángulo 51"/>
          <p:cNvSpPr/>
          <p:nvPr/>
        </p:nvSpPr>
        <p:spPr>
          <a:xfrm>
            <a:off x="4592371" y="9264804"/>
            <a:ext cx="3907681" cy="2260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3" name="Flecha derecha 52"/>
          <p:cNvSpPr/>
          <p:nvPr/>
        </p:nvSpPr>
        <p:spPr>
          <a:xfrm>
            <a:off x="8219722" y="8523982"/>
            <a:ext cx="493486" cy="113025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4" name="Flecha derecha 53"/>
          <p:cNvSpPr/>
          <p:nvPr/>
        </p:nvSpPr>
        <p:spPr>
          <a:xfrm>
            <a:off x="8219722" y="8806648"/>
            <a:ext cx="493486" cy="113025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5" name="Flecha derecha 54"/>
          <p:cNvSpPr/>
          <p:nvPr/>
        </p:nvSpPr>
        <p:spPr>
          <a:xfrm>
            <a:off x="8210385" y="9285989"/>
            <a:ext cx="493486" cy="113025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6" name="CuadroTexto 55"/>
          <p:cNvSpPr txBox="1"/>
          <p:nvPr/>
        </p:nvSpPr>
        <p:spPr>
          <a:xfrm>
            <a:off x="8713208" y="8341704"/>
            <a:ext cx="161935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/>
              <a:t>Dar la opción de los</a:t>
            </a:r>
            <a:br>
              <a:rPr lang="es-CO" sz="1400" dirty="0" smtClean="0"/>
            </a:br>
            <a:r>
              <a:rPr lang="es-CO" sz="1400" dirty="0" smtClean="0"/>
              <a:t>departamentos y</a:t>
            </a:r>
          </a:p>
          <a:p>
            <a:r>
              <a:rPr lang="es-CO" sz="1400" dirty="0" smtClean="0"/>
              <a:t>Ciudades que hay</a:t>
            </a:r>
            <a:endParaRPr lang="es-CO" sz="1400" dirty="0"/>
          </a:p>
        </p:txBody>
      </p:sp>
      <p:sp>
        <p:nvSpPr>
          <p:cNvPr id="57" name="CuadroTexto 56"/>
          <p:cNvSpPr txBox="1"/>
          <p:nvPr/>
        </p:nvSpPr>
        <p:spPr>
          <a:xfrm>
            <a:off x="8713208" y="9201260"/>
            <a:ext cx="11569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/>
              <a:t>Casa</a:t>
            </a:r>
            <a:br>
              <a:rPr lang="es-CO" sz="1400" dirty="0" smtClean="0"/>
            </a:br>
            <a:r>
              <a:rPr lang="es-CO" sz="1400" dirty="0" smtClean="0"/>
              <a:t>Apartamento</a:t>
            </a:r>
            <a:br>
              <a:rPr lang="es-CO" sz="1400" dirty="0" smtClean="0"/>
            </a:br>
            <a:r>
              <a:rPr lang="es-CO" sz="1400" dirty="0" smtClean="0"/>
              <a:t>Oficina</a:t>
            </a:r>
            <a:br>
              <a:rPr lang="es-CO" sz="1400" dirty="0" smtClean="0"/>
            </a:br>
            <a:r>
              <a:rPr lang="es-CO" sz="1400" dirty="0" smtClean="0"/>
              <a:t>Local</a:t>
            </a:r>
            <a:endParaRPr lang="es-CO" sz="1400" dirty="0"/>
          </a:p>
        </p:txBody>
      </p:sp>
      <p:sp>
        <p:nvSpPr>
          <p:cNvPr id="58" name="CuadroTexto 57"/>
          <p:cNvSpPr txBox="1"/>
          <p:nvPr/>
        </p:nvSpPr>
        <p:spPr>
          <a:xfrm>
            <a:off x="9867744" y="9263107"/>
            <a:ext cx="9296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 smtClean="0"/>
              <a:t>Para cada uno depende el que seleccione sale una imagen correspondiente</a:t>
            </a:r>
            <a:endParaRPr lang="es-CO" sz="1200" dirty="0"/>
          </a:p>
        </p:txBody>
      </p:sp>
      <p:sp>
        <p:nvSpPr>
          <p:cNvPr id="59" name="Flecha derecha 58"/>
          <p:cNvSpPr/>
          <p:nvPr/>
        </p:nvSpPr>
        <p:spPr>
          <a:xfrm rot="10490662">
            <a:off x="6595370" y="10617263"/>
            <a:ext cx="3248704" cy="690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0" name="Rectángulo 59"/>
          <p:cNvSpPr/>
          <p:nvPr/>
        </p:nvSpPr>
        <p:spPr>
          <a:xfrm>
            <a:off x="3074259" y="10055982"/>
            <a:ext cx="3307177" cy="2513114"/>
          </a:xfrm>
          <a:prstGeom prst="rect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/>
              <a:t>L</a:t>
            </a:r>
            <a:r>
              <a:rPr lang="es-CO">
                <a:solidFill>
                  <a:schemeClr val="tx1"/>
                </a:solidFill>
              </a:rPr>
              <a:t>LAS IMÁGENES ESTAN CASI LISTAS EN LA NOCHE LAS ANEXAMOS, LA IDEA ES QUE SI EL CLIENTE SELECCIONA CASA SALGA LA CASA, SI SELECCIONA OFICINA, SALGA OFICINA, ETC.</a:t>
            </a:r>
            <a:endParaRPr lang="es-CO" dirty="0"/>
          </a:p>
        </p:txBody>
      </p:sp>
      <p:cxnSp>
        <p:nvCxnSpPr>
          <p:cNvPr id="44" name="Conector recto 43"/>
          <p:cNvCxnSpPr/>
          <p:nvPr/>
        </p:nvCxnSpPr>
        <p:spPr>
          <a:xfrm flipV="1">
            <a:off x="235785" y="1032935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http://54.162.233.157/Girgy/images/logo_fina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296" y="128213"/>
            <a:ext cx="2857500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AutoShape 6" descr="blob:https://web.whatsapp.com/3b950141-e460-4422-9228-c6ec8e21431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62" name="CuadroTexto 61"/>
          <p:cNvSpPr txBox="1"/>
          <p:nvPr/>
        </p:nvSpPr>
        <p:spPr>
          <a:xfrm>
            <a:off x="1801590" y="1331047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63" name="Conector recto 62"/>
          <p:cNvCxnSpPr/>
          <p:nvPr/>
        </p:nvCxnSpPr>
        <p:spPr>
          <a:xfrm>
            <a:off x="1909469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63"/>
          <p:cNvCxnSpPr/>
          <p:nvPr/>
        </p:nvCxnSpPr>
        <p:spPr>
          <a:xfrm>
            <a:off x="2931818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64"/>
          <p:cNvCxnSpPr/>
          <p:nvPr/>
        </p:nvCxnSpPr>
        <p:spPr>
          <a:xfrm>
            <a:off x="4188992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/>
          <p:cNvCxnSpPr/>
          <p:nvPr/>
        </p:nvCxnSpPr>
        <p:spPr>
          <a:xfrm>
            <a:off x="5382043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/>
          <p:cNvCxnSpPr/>
          <p:nvPr/>
        </p:nvCxnSpPr>
        <p:spPr>
          <a:xfrm>
            <a:off x="6780624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67"/>
          <p:cNvCxnSpPr/>
          <p:nvPr/>
        </p:nvCxnSpPr>
        <p:spPr>
          <a:xfrm>
            <a:off x="8024238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68"/>
          <p:cNvCxnSpPr/>
          <p:nvPr/>
        </p:nvCxnSpPr>
        <p:spPr>
          <a:xfrm flipV="1">
            <a:off x="269874" y="14735128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ángulo 69"/>
          <p:cNvSpPr/>
          <p:nvPr/>
        </p:nvSpPr>
        <p:spPr>
          <a:xfrm>
            <a:off x="235784" y="14848308"/>
            <a:ext cx="9966994" cy="315235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solidFill>
              <a:srgbClr val="FFD966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71" name="CuadroTexto 70"/>
          <p:cNvSpPr txBox="1"/>
          <p:nvPr/>
        </p:nvSpPr>
        <p:spPr>
          <a:xfrm>
            <a:off x="2070257" y="15657894"/>
            <a:ext cx="392917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CONTACTO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Bogotá D.C.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Colombia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+57 3105656668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+57 3014390258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E: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servicio@girgysolar.com </a:t>
            </a:r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72" name="Conector recto 71"/>
          <p:cNvCxnSpPr/>
          <p:nvPr/>
        </p:nvCxnSpPr>
        <p:spPr>
          <a:xfrm>
            <a:off x="2293478" y="16042127"/>
            <a:ext cx="785958" cy="1713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72"/>
          <p:cNvCxnSpPr/>
          <p:nvPr/>
        </p:nvCxnSpPr>
        <p:spPr>
          <a:xfrm>
            <a:off x="1989516" y="15510570"/>
            <a:ext cx="6043966" cy="54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4" name="Imagen 7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1467" y="15828123"/>
            <a:ext cx="361950" cy="352425"/>
          </a:xfrm>
          <a:prstGeom prst="rect">
            <a:avLst/>
          </a:prstGeom>
        </p:spPr>
      </p:pic>
      <p:sp>
        <p:nvSpPr>
          <p:cNvPr id="75" name="CuadroTexto 74"/>
          <p:cNvSpPr txBox="1"/>
          <p:nvPr/>
        </p:nvSpPr>
        <p:spPr>
          <a:xfrm>
            <a:off x="6463377" y="15772707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FACEBOOK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76" name="Imagen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6704" y="16348415"/>
            <a:ext cx="371475" cy="352425"/>
          </a:xfrm>
          <a:prstGeom prst="rect">
            <a:avLst/>
          </a:prstGeom>
        </p:spPr>
      </p:pic>
      <p:pic>
        <p:nvPicPr>
          <p:cNvPr id="77" name="Picture 2" descr="Resultado de imagen para youtub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316" y="16903116"/>
            <a:ext cx="438150" cy="43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CuadroTexto 77"/>
          <p:cNvSpPr txBox="1"/>
          <p:nvPr/>
        </p:nvSpPr>
        <p:spPr>
          <a:xfrm>
            <a:off x="6463377" y="16366769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TWITTER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79" name="CuadroTexto 78"/>
          <p:cNvSpPr txBox="1"/>
          <p:nvPr/>
        </p:nvSpPr>
        <p:spPr>
          <a:xfrm>
            <a:off x="6513444" y="16937526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YOUTUBE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0" name="CuadroTexto 79"/>
          <p:cNvSpPr txBox="1"/>
          <p:nvPr/>
        </p:nvSpPr>
        <p:spPr>
          <a:xfrm>
            <a:off x="1577129" y="15002758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81" name="CuadroTexto 80"/>
          <p:cNvSpPr txBox="1"/>
          <p:nvPr/>
        </p:nvSpPr>
        <p:spPr>
          <a:xfrm>
            <a:off x="1349929" y="3043755"/>
            <a:ext cx="83257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latin typeface="Franklin Gothic Book" panose="020B0503020102020204" pitchFamily="34" charset="0"/>
              </a:rPr>
              <a:t>Se espera que próximamente la ley </a:t>
            </a:r>
            <a:r>
              <a:rPr lang="es-CO" dirty="0" smtClean="0">
                <a:latin typeface="Franklin Gothic Book" panose="020B0503020102020204" pitchFamily="34" charset="0"/>
              </a:rPr>
              <a:t>1715 </a:t>
            </a:r>
            <a:r>
              <a:rPr lang="es-CO" dirty="0" smtClean="0">
                <a:latin typeface="Franklin Gothic Book" panose="020B0503020102020204" pitchFamily="34" charset="0"/>
              </a:rPr>
              <a:t>que </a:t>
            </a:r>
            <a:r>
              <a:rPr lang="es-CO" dirty="0">
                <a:latin typeface="Franklin Gothic Book" panose="020B0503020102020204" pitchFamily="34" charset="0"/>
              </a:rPr>
              <a:t>el gobierno nacional expidió en el año 2014 atribuya beneficios a personas con </a:t>
            </a:r>
            <a:r>
              <a:rPr lang="es-CO" dirty="0" smtClean="0">
                <a:latin typeface="Franklin Gothic Book" panose="020B0503020102020204" pitchFamily="34" charset="0"/>
              </a:rPr>
              <a:t>instalaciones eléctricas </a:t>
            </a:r>
            <a:r>
              <a:rPr lang="es-CO" dirty="0">
                <a:latin typeface="Franklin Gothic Book" panose="020B0503020102020204" pitchFamily="34" charset="0"/>
              </a:rPr>
              <a:t>por medio de fuentes renovables. Estas personas tendrán la facultad de vender energía excedente a la red de distribución como lo hacen en muchos países, con el propósito de fomentar la utilización de energías alternativas y la preservación ambiental.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91950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/>
          <p:cNvSpPr/>
          <p:nvPr/>
        </p:nvSpPr>
        <p:spPr>
          <a:xfrm>
            <a:off x="743904" y="11412318"/>
            <a:ext cx="9458875" cy="981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algn="just">
              <a:lnSpc>
                <a:spcPct val="107000"/>
              </a:lnSpc>
              <a:spcAft>
                <a:spcPts val="800"/>
              </a:spcAft>
            </a:pPr>
            <a:r>
              <a:rPr lang="es-CO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Nota: Todas las cotizaciones por la plataforma </a:t>
            </a:r>
            <a:r>
              <a:rPr lang="es-CO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son de carácter contractual </a:t>
            </a:r>
            <a:r>
              <a:rPr lang="es-CO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incluyen  equipos e instalación, pero no incluyen baterías (autonomía de la red) ni transporte hacia lugares fuera de Bogotá y alrededores. Para ello, pedir cotización especial a nuestro contacto.</a:t>
            </a:r>
            <a:endParaRPr lang="es-CO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2437949" y="1960835"/>
            <a:ext cx="5715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200" dirty="0" smtClean="0">
                <a:solidFill>
                  <a:schemeClr val="accent6">
                    <a:lumMod val="50000"/>
                  </a:schemeClr>
                </a:solidFill>
                <a:latin typeface="Century Gothic" panose="020B0502020202020204" pitchFamily="34" charset="0"/>
              </a:rPr>
              <a:t>RESULTADOS CON FACTURA</a:t>
            </a:r>
            <a:endParaRPr lang="es-CO" sz="3200" dirty="0">
              <a:solidFill>
                <a:schemeClr val="accent6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176" t="1637" r="1972"/>
          <a:stretch/>
        </p:blipFill>
        <p:spPr>
          <a:xfrm>
            <a:off x="1238250" y="2683822"/>
            <a:ext cx="8048254" cy="8475095"/>
          </a:xfrm>
          <a:prstGeom prst="rect">
            <a:avLst/>
          </a:prstGeom>
        </p:spPr>
      </p:pic>
      <p:cxnSp>
        <p:nvCxnSpPr>
          <p:cNvPr id="43" name="Conector recto 42"/>
          <p:cNvCxnSpPr/>
          <p:nvPr/>
        </p:nvCxnSpPr>
        <p:spPr>
          <a:xfrm flipV="1">
            <a:off x="235785" y="1032935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2" descr="http://54.162.233.157/Girgy/images/logo_fina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296" y="128213"/>
            <a:ext cx="2857500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AutoShape 6" descr="blob:https://web.whatsapp.com/3b950141-e460-4422-9228-c6ec8e21431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46" name="CuadroTexto 45"/>
          <p:cNvSpPr txBox="1"/>
          <p:nvPr/>
        </p:nvSpPr>
        <p:spPr>
          <a:xfrm>
            <a:off x="1801590" y="1331047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47" name="Conector recto 46"/>
          <p:cNvCxnSpPr/>
          <p:nvPr/>
        </p:nvCxnSpPr>
        <p:spPr>
          <a:xfrm>
            <a:off x="1909469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/>
          <p:cNvCxnSpPr/>
          <p:nvPr/>
        </p:nvCxnSpPr>
        <p:spPr>
          <a:xfrm>
            <a:off x="2931818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/>
          <p:cNvCxnSpPr/>
          <p:nvPr/>
        </p:nvCxnSpPr>
        <p:spPr>
          <a:xfrm>
            <a:off x="4188992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/>
          <p:cNvCxnSpPr/>
          <p:nvPr/>
        </p:nvCxnSpPr>
        <p:spPr>
          <a:xfrm>
            <a:off x="5382043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/>
          <p:cNvCxnSpPr/>
          <p:nvPr/>
        </p:nvCxnSpPr>
        <p:spPr>
          <a:xfrm>
            <a:off x="6780624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/>
          <p:cNvCxnSpPr/>
          <p:nvPr/>
        </p:nvCxnSpPr>
        <p:spPr>
          <a:xfrm>
            <a:off x="8024238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/>
          <p:cNvCxnSpPr/>
          <p:nvPr/>
        </p:nvCxnSpPr>
        <p:spPr>
          <a:xfrm flipV="1">
            <a:off x="269874" y="14735128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ángulo 53"/>
          <p:cNvSpPr/>
          <p:nvPr/>
        </p:nvSpPr>
        <p:spPr>
          <a:xfrm>
            <a:off x="235784" y="14848308"/>
            <a:ext cx="9966994" cy="315235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solidFill>
              <a:srgbClr val="FFD966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55" name="CuadroTexto 54"/>
          <p:cNvSpPr txBox="1"/>
          <p:nvPr/>
        </p:nvSpPr>
        <p:spPr>
          <a:xfrm>
            <a:off x="2070257" y="15657894"/>
            <a:ext cx="392917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CONTACTO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Bogotá D.C.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Colombia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+57 3105656668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+57 3014390258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E: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servicio@girgysolar.com </a:t>
            </a:r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56" name="Conector recto 55"/>
          <p:cNvCxnSpPr/>
          <p:nvPr/>
        </p:nvCxnSpPr>
        <p:spPr>
          <a:xfrm>
            <a:off x="2293478" y="16042127"/>
            <a:ext cx="785958" cy="1713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56"/>
          <p:cNvCxnSpPr/>
          <p:nvPr/>
        </p:nvCxnSpPr>
        <p:spPr>
          <a:xfrm>
            <a:off x="1989516" y="15510570"/>
            <a:ext cx="6043966" cy="54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Imagen 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1467" y="15828123"/>
            <a:ext cx="361950" cy="352425"/>
          </a:xfrm>
          <a:prstGeom prst="rect">
            <a:avLst/>
          </a:prstGeom>
        </p:spPr>
      </p:pic>
      <p:sp>
        <p:nvSpPr>
          <p:cNvPr id="59" name="CuadroTexto 58"/>
          <p:cNvSpPr txBox="1"/>
          <p:nvPr/>
        </p:nvSpPr>
        <p:spPr>
          <a:xfrm>
            <a:off x="6463377" y="15772707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FACEBOOK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60" name="Imagen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6704" y="16348415"/>
            <a:ext cx="371475" cy="352425"/>
          </a:xfrm>
          <a:prstGeom prst="rect">
            <a:avLst/>
          </a:prstGeom>
        </p:spPr>
      </p:pic>
      <p:pic>
        <p:nvPicPr>
          <p:cNvPr id="61" name="Picture 2" descr="Resultado de imagen para youtub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316" y="16903116"/>
            <a:ext cx="438150" cy="43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CuadroTexto 61"/>
          <p:cNvSpPr txBox="1"/>
          <p:nvPr/>
        </p:nvSpPr>
        <p:spPr>
          <a:xfrm>
            <a:off x="6463377" y="16366769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TWITTER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3" name="CuadroTexto 62"/>
          <p:cNvSpPr txBox="1"/>
          <p:nvPr/>
        </p:nvSpPr>
        <p:spPr>
          <a:xfrm>
            <a:off x="6513444" y="16937526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YOUTUBE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4" name="CuadroTexto 63"/>
          <p:cNvSpPr txBox="1"/>
          <p:nvPr/>
        </p:nvSpPr>
        <p:spPr>
          <a:xfrm>
            <a:off x="1577129" y="15002758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51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uadroTexto 15"/>
          <p:cNvSpPr txBox="1"/>
          <p:nvPr/>
        </p:nvSpPr>
        <p:spPr>
          <a:xfrm>
            <a:off x="269873" y="2660542"/>
            <a:ext cx="9966994" cy="8740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600" b="1" dirty="0">
                <a:latin typeface="Century Gothic" panose="020B0502020202020204" pitchFamily="34" charset="0"/>
              </a:rPr>
              <a:t>Fundada en el año 2016, </a:t>
            </a:r>
            <a:r>
              <a:rPr lang="es-CO" sz="1600" b="1" dirty="0" err="1">
                <a:latin typeface="Century Gothic" panose="020B0502020202020204" pitchFamily="34" charset="0"/>
              </a:rPr>
              <a:t>Girgy</a:t>
            </a:r>
            <a:r>
              <a:rPr lang="es-CO" sz="1600" b="1" dirty="0">
                <a:latin typeface="Century Gothic" panose="020B0502020202020204" pitchFamily="34" charset="0"/>
              </a:rPr>
              <a:t> S.A.S desarrolla actividades de </a:t>
            </a:r>
            <a:r>
              <a:rPr lang="es-CO" sz="1600" b="1" dirty="0" smtClean="0">
                <a:latin typeface="Century Gothic" panose="020B0502020202020204" pitchFamily="34" charset="0"/>
              </a:rPr>
              <a:t>diseño, </a:t>
            </a:r>
            <a:r>
              <a:rPr lang="es-CO" sz="1600" b="1" dirty="0">
                <a:latin typeface="Century Gothic" panose="020B0502020202020204" pitchFamily="34" charset="0"/>
              </a:rPr>
              <a:t>instalación y mantenimiento de sistemas fotovoltaicos, promoviendo el desarrollo de energías alternativas y el progreso energético del </a:t>
            </a:r>
            <a:r>
              <a:rPr lang="es-CO" sz="1600" b="1" dirty="0" smtClean="0">
                <a:latin typeface="Century Gothic" panose="020B0502020202020204" pitchFamily="34" charset="0"/>
              </a:rPr>
              <a:t>país</a:t>
            </a:r>
            <a:r>
              <a:rPr lang="es-CO" sz="1600" b="1" dirty="0" smtClean="0">
                <a:latin typeface="Century Gothic" panose="020B0502020202020204" pitchFamily="34" charset="0"/>
              </a:rPr>
              <a:t>.</a:t>
            </a:r>
          </a:p>
          <a:p>
            <a:pPr algn="just"/>
            <a:endParaRPr lang="es-CO" sz="1600" dirty="0">
              <a:latin typeface="Franklin Gothic Book" panose="020B0503020102020204" pitchFamily="34" charset="0"/>
            </a:endParaRPr>
          </a:p>
          <a:p>
            <a:pPr algn="just"/>
            <a:r>
              <a:rPr lang="es-CO" sz="1600" dirty="0">
                <a:latin typeface="Century Gothic" panose="020B0502020202020204" pitchFamily="34" charset="0"/>
              </a:rPr>
              <a:t>Nuestra responsabilidad es suplir los requerimientos energéticos a nuestros clientes, con soluciones </a:t>
            </a:r>
            <a:r>
              <a:rPr lang="es-CO" sz="1600" dirty="0" smtClean="0">
                <a:latin typeface="Century Gothic" panose="020B0502020202020204" pitchFamily="34" charset="0"/>
              </a:rPr>
              <a:t>más limpias</a:t>
            </a:r>
            <a:r>
              <a:rPr lang="es-CO" sz="1600" dirty="0" smtClean="0">
                <a:latin typeface="Century Gothic" panose="020B0502020202020204" pitchFamily="34" charset="0"/>
              </a:rPr>
              <a:t>. </a:t>
            </a:r>
            <a:r>
              <a:rPr lang="es-CO" sz="1600" dirty="0">
                <a:latin typeface="Century Gothic" panose="020B0502020202020204" pitchFamily="34" charset="0"/>
              </a:rPr>
              <a:t>Nosotros realizamos estudios de ingeniería pertinentes para determinar la viabilidad y costo-beneficio del proyecto de instalación solar, generando confianza al momento de optar por energías sustentables al medioambiente. </a:t>
            </a:r>
            <a:endParaRPr lang="es-CO" sz="1600" dirty="0" smtClean="0">
              <a:latin typeface="Century Gothic" panose="020B0502020202020204" pitchFamily="34" charset="0"/>
            </a:endParaRPr>
          </a:p>
          <a:p>
            <a:pPr algn="just"/>
            <a:endParaRPr lang="es-CO" sz="1600" dirty="0">
              <a:latin typeface="Franklin Gothic Book" panose="020B0503020102020204" pitchFamily="34" charset="0"/>
            </a:endParaRPr>
          </a:p>
          <a:p>
            <a:pPr algn="just"/>
            <a:r>
              <a:rPr lang="es-CO" sz="1600" dirty="0">
                <a:latin typeface="Century Gothic" panose="020B0502020202020204" pitchFamily="34" charset="0"/>
              </a:rPr>
              <a:t>Somos jóvenes emprendedores, en busca de un mundo mejor para futuras generaciones. Hacemos parte del </a:t>
            </a:r>
            <a:r>
              <a:rPr lang="es-CO" sz="1600" b="1" dirty="0">
                <a:latin typeface="Century Gothic" panose="020B0502020202020204" pitchFamily="34" charset="0"/>
              </a:rPr>
              <a:t>99%</a:t>
            </a:r>
            <a:r>
              <a:rPr lang="es-CO" sz="1600" dirty="0">
                <a:latin typeface="Century Gothic" panose="020B0502020202020204" pitchFamily="34" charset="0"/>
              </a:rPr>
              <a:t> de aquella población que lucha día a día por sobresalir con emprendimiento y desarrollo de ideas novedosas que contribuyan a la protección de los recursos naturales y al mismo tiempo, suplir las necesidades energéticas de la humanidad.</a:t>
            </a:r>
          </a:p>
          <a:p>
            <a:r>
              <a:rPr lang="es-CO" sz="1600" dirty="0">
                <a:latin typeface="Century Gothic" panose="020B0502020202020204" pitchFamily="34" charset="0"/>
              </a:rPr>
              <a:t> </a:t>
            </a:r>
          </a:p>
          <a:p>
            <a:r>
              <a:rPr lang="es-CO" sz="1600" b="1" dirty="0">
                <a:latin typeface="Century Gothic" panose="020B0502020202020204" pitchFamily="34" charset="0"/>
              </a:rPr>
              <a:t>APLICACIONES</a:t>
            </a:r>
            <a:endParaRPr lang="es-CO" sz="1600" dirty="0">
              <a:latin typeface="Century Gothic" panose="020B0502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O" sz="1600" dirty="0">
                <a:latin typeface="Century Gothic" panose="020B0502020202020204" pitchFamily="34" charset="0"/>
              </a:rPr>
              <a:t>Fincas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O" sz="1600" dirty="0">
                <a:latin typeface="Century Gothic" panose="020B0502020202020204" pitchFamily="34" charset="0"/>
              </a:rPr>
              <a:t>Casas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O" sz="1600" dirty="0">
                <a:latin typeface="Century Gothic" panose="020B0502020202020204" pitchFamily="34" charset="0"/>
              </a:rPr>
              <a:t>Apartamentos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O" sz="1600" dirty="0">
                <a:latin typeface="Century Gothic" panose="020B0502020202020204" pitchFamily="34" charset="0"/>
              </a:rPr>
              <a:t>Hangares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O" sz="1600" dirty="0">
                <a:latin typeface="Century Gothic" panose="020B0502020202020204" pitchFamily="34" charset="0"/>
              </a:rPr>
              <a:t>Oficinas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O" sz="1600" dirty="0">
                <a:latin typeface="Century Gothic" panose="020B0502020202020204" pitchFamily="34" charset="0"/>
              </a:rPr>
              <a:t>Zonas No Interconectadas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O" sz="1600" dirty="0">
                <a:latin typeface="Century Gothic" panose="020B0502020202020204" pitchFamily="34" charset="0"/>
              </a:rPr>
              <a:t>Campos Petroleros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O" sz="1600" dirty="0">
                <a:latin typeface="Century Gothic" panose="020B0502020202020204" pitchFamily="34" charset="0"/>
              </a:rPr>
              <a:t>Bodegas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O" sz="1600" dirty="0">
                <a:latin typeface="Century Gothic" panose="020B0502020202020204" pitchFamily="34" charset="0"/>
              </a:rPr>
              <a:t>Plantas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O" sz="1600" dirty="0" smtClean="0">
                <a:latin typeface="Century Gothic" panose="020B0502020202020204" pitchFamily="34" charset="0"/>
              </a:rPr>
              <a:t>Universidades</a:t>
            </a:r>
          </a:p>
          <a:p>
            <a:pPr lvl="0"/>
            <a:endParaRPr lang="es-CO" sz="1600" dirty="0">
              <a:latin typeface="Century Gothic" panose="020B0502020202020204" pitchFamily="34" charset="0"/>
            </a:endParaRPr>
          </a:p>
          <a:p>
            <a:r>
              <a:rPr lang="es-CO" sz="1600" b="1" dirty="0">
                <a:latin typeface="Century Gothic" panose="020B0502020202020204" pitchFamily="34" charset="0"/>
              </a:rPr>
              <a:t>LA NUEVA </a:t>
            </a:r>
            <a:r>
              <a:rPr lang="es-CO" sz="1600" b="1" dirty="0" smtClean="0">
                <a:latin typeface="Century Gothic" panose="020B0502020202020204" pitchFamily="34" charset="0"/>
              </a:rPr>
              <a:t>ERA</a:t>
            </a:r>
            <a:endParaRPr lang="es-CO" sz="1600" dirty="0">
              <a:latin typeface="Century Gothic" panose="020B0502020202020204" pitchFamily="34" charset="0"/>
            </a:endParaRPr>
          </a:p>
          <a:p>
            <a:pPr algn="just"/>
            <a:r>
              <a:rPr lang="es-CO" sz="1600" dirty="0">
                <a:latin typeface="Century Gothic" panose="020B0502020202020204" pitchFamily="34" charset="0"/>
              </a:rPr>
              <a:t>Las energías renovables se han convertido en la solución más inteligente para suplir altas demandas energéticas y mitigar impactos negativos hacia el medioambiente. Países europeos, asiáticos y norteamericanos ya han llegado a ser pioneros en el uso y desarrollo de éste tipo de tecnologías. Colombia, cuenta condiciones excepcionales en el desarrollo de energía fotovoltaica, con un potencial enorme gracias a su ubicación y promedios de irradiación más altos que el mundial, generando la autonomía suficiente para que cada uno pueda suplir su propia energía.</a:t>
            </a:r>
          </a:p>
          <a:p>
            <a:endParaRPr lang="es-CO" dirty="0">
              <a:latin typeface="Century Gothic" panose="020B0502020202020204" pitchFamily="34" charset="0"/>
            </a:endParaRPr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018" y="12008211"/>
            <a:ext cx="2618581" cy="2618581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405" y="11922142"/>
            <a:ext cx="2618581" cy="2618581"/>
          </a:xfrm>
          <a:prstGeom prst="rect">
            <a:avLst/>
          </a:prstGeom>
        </p:spPr>
      </p:pic>
      <p:pic>
        <p:nvPicPr>
          <p:cNvPr id="23" name="Imagen 22" descr="Resultado de imagen para linkedin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199" y="12231445"/>
            <a:ext cx="296545" cy="2965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Imagen 23" descr="Resultado de imagen para linkedin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3482" y="12231552"/>
            <a:ext cx="296545" cy="29654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CuadroTexto 19"/>
          <p:cNvSpPr txBox="1"/>
          <p:nvPr/>
        </p:nvSpPr>
        <p:spPr>
          <a:xfrm>
            <a:off x="2108886" y="11177307"/>
            <a:ext cx="64748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i="1" dirty="0" smtClean="0">
                <a:latin typeface="Century Gothic" panose="020B0502020202020204" pitchFamily="34" charset="0"/>
              </a:rPr>
              <a:t>“SOMOS JOVENES EMPRENDEDORES, EN BUSCA DE UN MUNDO </a:t>
            </a:r>
          </a:p>
          <a:p>
            <a:pPr algn="ctr"/>
            <a:r>
              <a:rPr lang="es-CO" sz="1600" i="1" dirty="0" smtClean="0">
                <a:latin typeface="Century Gothic" panose="020B0502020202020204" pitchFamily="34" charset="0"/>
              </a:rPr>
              <a:t>MEJOR PARA FUTURAS GENERACIONES”</a:t>
            </a:r>
            <a:endParaRPr lang="es-CO" sz="1600" i="1" dirty="0">
              <a:latin typeface="Century Gothic" panose="020B0502020202020204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3915471" y="1838646"/>
            <a:ext cx="266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600" dirty="0" smtClean="0">
                <a:solidFill>
                  <a:schemeClr val="accent6">
                    <a:lumMod val="50000"/>
                  </a:schemeClr>
                </a:solidFill>
                <a:latin typeface="Century Gothic" panose="020B0502020202020204" pitchFamily="34" charset="0"/>
              </a:rPr>
              <a:t>NOSOTROS</a:t>
            </a:r>
            <a:endParaRPr lang="es-CO" sz="3600" dirty="0">
              <a:solidFill>
                <a:schemeClr val="accent6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66" name="Conector recto 65"/>
          <p:cNvCxnSpPr/>
          <p:nvPr/>
        </p:nvCxnSpPr>
        <p:spPr>
          <a:xfrm flipV="1">
            <a:off x="235785" y="1032935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7" name="Picture 2" descr="http://54.162.233.157/Girgy/images/logo_final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296" y="128213"/>
            <a:ext cx="2857500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AutoShape 6" descr="blob:https://web.whatsapp.com/3b950141-e460-4422-9228-c6ec8e21431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69" name="CuadroTexto 68"/>
          <p:cNvSpPr txBox="1"/>
          <p:nvPr/>
        </p:nvSpPr>
        <p:spPr>
          <a:xfrm>
            <a:off x="1801590" y="1331047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70" name="Conector recto 69"/>
          <p:cNvCxnSpPr/>
          <p:nvPr/>
        </p:nvCxnSpPr>
        <p:spPr>
          <a:xfrm>
            <a:off x="1909469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/>
          <p:cNvCxnSpPr/>
          <p:nvPr/>
        </p:nvCxnSpPr>
        <p:spPr>
          <a:xfrm>
            <a:off x="2931818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/>
          <p:cNvCxnSpPr/>
          <p:nvPr/>
        </p:nvCxnSpPr>
        <p:spPr>
          <a:xfrm>
            <a:off x="4188992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72"/>
          <p:cNvCxnSpPr/>
          <p:nvPr/>
        </p:nvCxnSpPr>
        <p:spPr>
          <a:xfrm>
            <a:off x="5382043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/>
          <p:nvPr/>
        </p:nvCxnSpPr>
        <p:spPr>
          <a:xfrm>
            <a:off x="6780624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/>
          <p:nvPr/>
        </p:nvCxnSpPr>
        <p:spPr>
          <a:xfrm>
            <a:off x="8024238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/>
          <p:nvPr/>
        </p:nvCxnSpPr>
        <p:spPr>
          <a:xfrm flipV="1">
            <a:off x="269874" y="14735128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ángulo 76"/>
          <p:cNvSpPr/>
          <p:nvPr/>
        </p:nvSpPr>
        <p:spPr>
          <a:xfrm>
            <a:off x="235784" y="14848308"/>
            <a:ext cx="9966994" cy="315235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solidFill>
              <a:srgbClr val="FFD966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78" name="CuadroTexto 77"/>
          <p:cNvSpPr txBox="1"/>
          <p:nvPr/>
        </p:nvSpPr>
        <p:spPr>
          <a:xfrm>
            <a:off x="2070257" y="15657894"/>
            <a:ext cx="392917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CONTACTO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Bogotá D.C.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Colombia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+57 3105656668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+57 3014390258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E: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servicio@girgysolar.com </a:t>
            </a:r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79" name="Conector recto 78"/>
          <p:cNvCxnSpPr/>
          <p:nvPr/>
        </p:nvCxnSpPr>
        <p:spPr>
          <a:xfrm>
            <a:off x="2293478" y="16042127"/>
            <a:ext cx="785958" cy="1713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/>
          <p:cNvCxnSpPr/>
          <p:nvPr/>
        </p:nvCxnSpPr>
        <p:spPr>
          <a:xfrm>
            <a:off x="1989516" y="15510570"/>
            <a:ext cx="6043966" cy="54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" name="Imagen 8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1467" y="15828123"/>
            <a:ext cx="361950" cy="352425"/>
          </a:xfrm>
          <a:prstGeom prst="rect">
            <a:avLst/>
          </a:prstGeom>
        </p:spPr>
      </p:pic>
      <p:sp>
        <p:nvSpPr>
          <p:cNvPr id="82" name="CuadroTexto 81"/>
          <p:cNvSpPr txBox="1"/>
          <p:nvPr/>
        </p:nvSpPr>
        <p:spPr>
          <a:xfrm>
            <a:off x="6463377" y="15772707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FACEBOOK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83" name="Imagen 8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6704" y="16348415"/>
            <a:ext cx="371475" cy="352425"/>
          </a:xfrm>
          <a:prstGeom prst="rect">
            <a:avLst/>
          </a:prstGeom>
        </p:spPr>
      </p:pic>
      <p:pic>
        <p:nvPicPr>
          <p:cNvPr id="84" name="Picture 2" descr="Resultado de imagen para youtub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316" y="16903116"/>
            <a:ext cx="438150" cy="43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CuadroTexto 84"/>
          <p:cNvSpPr txBox="1"/>
          <p:nvPr/>
        </p:nvSpPr>
        <p:spPr>
          <a:xfrm>
            <a:off x="6463377" y="16366769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TWITTER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6" name="CuadroTexto 85"/>
          <p:cNvSpPr txBox="1"/>
          <p:nvPr/>
        </p:nvSpPr>
        <p:spPr>
          <a:xfrm>
            <a:off x="6513444" y="16937526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YOUTUBE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87" name="CuadroTexto 86"/>
          <p:cNvSpPr txBox="1"/>
          <p:nvPr/>
        </p:nvSpPr>
        <p:spPr>
          <a:xfrm>
            <a:off x="1577129" y="15002758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Elipse 2"/>
          <p:cNvSpPr/>
          <p:nvPr/>
        </p:nvSpPr>
        <p:spPr>
          <a:xfrm>
            <a:off x="5668420" y="11922142"/>
            <a:ext cx="3267559" cy="27046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6463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"/>
          <a:srcRect l="17647" t="1082" r="2400"/>
          <a:stretch/>
        </p:blipFill>
        <p:spPr>
          <a:xfrm>
            <a:off x="269874" y="1181904"/>
            <a:ext cx="9932904" cy="743329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26129" t="13684" r="27220" b="16875"/>
          <a:stretch/>
        </p:blipFill>
        <p:spPr>
          <a:xfrm>
            <a:off x="2106338" y="2828313"/>
            <a:ext cx="6069724" cy="50797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  <p:sp>
        <p:nvSpPr>
          <p:cNvPr id="8" name="CuadroTexto 7"/>
          <p:cNvSpPr txBox="1"/>
          <p:nvPr/>
        </p:nvSpPr>
        <p:spPr>
          <a:xfrm>
            <a:off x="3593219" y="2098048"/>
            <a:ext cx="3150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600" dirty="0" smtClean="0">
                <a:solidFill>
                  <a:schemeClr val="accent6">
                    <a:lumMod val="50000"/>
                  </a:schemeClr>
                </a:solidFill>
                <a:latin typeface="Franklin Gothic Book" panose="020B0503020102020204" pitchFamily="34" charset="0"/>
              </a:rPr>
              <a:t>CONTÁCTENOS</a:t>
            </a:r>
            <a:endParaRPr lang="es-CO" sz="3600" dirty="0">
              <a:solidFill>
                <a:schemeClr val="accent6">
                  <a:lumMod val="50000"/>
                </a:schemeClr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2793059" y="9961732"/>
            <a:ext cx="586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SI SE PUEDE ESCRIBIR UN POCO MÁS DE PALABRAS QUE 150.</a:t>
            </a:r>
            <a:endParaRPr lang="es-CO" dirty="0"/>
          </a:p>
        </p:txBody>
      </p:sp>
      <p:sp>
        <p:nvSpPr>
          <p:cNvPr id="3" name="Flecha abajo 2"/>
          <p:cNvSpPr/>
          <p:nvPr/>
        </p:nvSpPr>
        <p:spPr>
          <a:xfrm>
            <a:off x="7608473" y="7656405"/>
            <a:ext cx="425009" cy="220408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3" name="Conector recto 72"/>
          <p:cNvCxnSpPr/>
          <p:nvPr/>
        </p:nvCxnSpPr>
        <p:spPr>
          <a:xfrm flipV="1">
            <a:off x="235785" y="1032935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4" name="Picture 2" descr="http://54.162.233.157/Girgy/images/logo_fina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296" y="128213"/>
            <a:ext cx="2857500" cy="88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AutoShape 6" descr="blob:https://web.whatsapp.com/3b950141-e460-4422-9228-c6ec8e21431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>
              <a:latin typeface="Franklin Gothic Book" panose="020B0503020102020204" pitchFamily="34" charset="0"/>
            </a:endParaRPr>
          </a:p>
        </p:txBody>
      </p:sp>
      <p:sp>
        <p:nvSpPr>
          <p:cNvPr id="76" name="CuadroTexto 75"/>
          <p:cNvSpPr txBox="1"/>
          <p:nvPr/>
        </p:nvSpPr>
        <p:spPr>
          <a:xfrm>
            <a:off x="1801590" y="1331047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77" name="Conector recto 76"/>
          <p:cNvCxnSpPr/>
          <p:nvPr/>
        </p:nvCxnSpPr>
        <p:spPr>
          <a:xfrm>
            <a:off x="1909469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/>
          <p:nvPr/>
        </p:nvCxnSpPr>
        <p:spPr>
          <a:xfrm>
            <a:off x="2931818" y="1324168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>
            <a:off x="4188992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/>
          <p:cNvCxnSpPr/>
          <p:nvPr/>
        </p:nvCxnSpPr>
        <p:spPr>
          <a:xfrm>
            <a:off x="5382043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cto 80"/>
          <p:cNvCxnSpPr/>
          <p:nvPr/>
        </p:nvCxnSpPr>
        <p:spPr>
          <a:xfrm>
            <a:off x="6780624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81"/>
          <p:cNvCxnSpPr/>
          <p:nvPr/>
        </p:nvCxnSpPr>
        <p:spPr>
          <a:xfrm>
            <a:off x="8024238" y="1331047"/>
            <a:ext cx="572754" cy="0"/>
          </a:xfrm>
          <a:prstGeom prst="line">
            <a:avLst/>
          </a:prstGeom>
          <a:ln w="19050">
            <a:solidFill>
              <a:schemeClr val="accent4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82"/>
          <p:cNvCxnSpPr/>
          <p:nvPr/>
        </p:nvCxnSpPr>
        <p:spPr>
          <a:xfrm flipV="1">
            <a:off x="269874" y="14735128"/>
            <a:ext cx="9966994" cy="4812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ángulo 83"/>
          <p:cNvSpPr/>
          <p:nvPr/>
        </p:nvSpPr>
        <p:spPr>
          <a:xfrm>
            <a:off x="235784" y="14848308"/>
            <a:ext cx="9966994" cy="315235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solidFill>
              <a:srgbClr val="FFD966">
                <a:alpha val="3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latin typeface="Franklin Gothic Book" panose="020B0503020102020204" pitchFamily="34" charset="0"/>
            </a:endParaRPr>
          </a:p>
        </p:txBody>
      </p:sp>
      <p:sp>
        <p:nvSpPr>
          <p:cNvPr id="85" name="CuadroTexto 84"/>
          <p:cNvSpPr txBox="1"/>
          <p:nvPr/>
        </p:nvSpPr>
        <p:spPr>
          <a:xfrm>
            <a:off x="2070257" y="15657894"/>
            <a:ext cx="392917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CONTACTO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Bogotá D.C.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Colombia</a:t>
            </a:r>
          </a:p>
          <a:p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+57 3105656668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T: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+57 3014390258</a:t>
            </a:r>
            <a:b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</a:br>
            <a:r>
              <a:rPr lang="es-CO" sz="1400" dirty="0" smtClean="0">
                <a:solidFill>
                  <a:srgbClr val="FFC000"/>
                </a:solidFill>
                <a:latin typeface="Franklin Gothic Book" panose="020B0503020102020204" pitchFamily="34" charset="0"/>
              </a:rPr>
              <a:t>E: </a:t>
            </a:r>
            <a:r>
              <a:rPr lang="es-CO" sz="1400" dirty="0" smtClean="0">
                <a:solidFill>
                  <a:schemeClr val="bg1"/>
                </a:solidFill>
                <a:latin typeface="Franklin Gothic Book" panose="020B0503020102020204" pitchFamily="34" charset="0"/>
              </a:rPr>
              <a:t>servicio@girgysolar.com </a:t>
            </a:r>
            <a:endParaRPr lang="es-CO" sz="14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86" name="Conector recto 85"/>
          <p:cNvCxnSpPr/>
          <p:nvPr/>
        </p:nvCxnSpPr>
        <p:spPr>
          <a:xfrm>
            <a:off x="2293478" y="16042127"/>
            <a:ext cx="785958" cy="1713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/>
          <p:cNvCxnSpPr/>
          <p:nvPr/>
        </p:nvCxnSpPr>
        <p:spPr>
          <a:xfrm>
            <a:off x="1989516" y="15510570"/>
            <a:ext cx="6043966" cy="54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8" name="Imagen 8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1467" y="15828123"/>
            <a:ext cx="361950" cy="352425"/>
          </a:xfrm>
          <a:prstGeom prst="rect">
            <a:avLst/>
          </a:prstGeom>
        </p:spPr>
      </p:pic>
      <p:sp>
        <p:nvSpPr>
          <p:cNvPr id="89" name="CuadroTexto 88"/>
          <p:cNvSpPr txBox="1"/>
          <p:nvPr/>
        </p:nvSpPr>
        <p:spPr>
          <a:xfrm>
            <a:off x="6463377" y="15772707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FACEBOOK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90" name="Imagen 8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6704" y="16348415"/>
            <a:ext cx="371475" cy="352425"/>
          </a:xfrm>
          <a:prstGeom prst="rect">
            <a:avLst/>
          </a:prstGeom>
        </p:spPr>
      </p:pic>
      <p:pic>
        <p:nvPicPr>
          <p:cNvPr id="91" name="Picture 2" descr="Resultado de imagen para youtub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316" y="16903116"/>
            <a:ext cx="438150" cy="43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" name="CuadroTexto 91"/>
          <p:cNvSpPr txBox="1"/>
          <p:nvPr/>
        </p:nvSpPr>
        <p:spPr>
          <a:xfrm>
            <a:off x="6463377" y="16366769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TWITTER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3" name="CuadroTexto 92"/>
          <p:cNvSpPr txBox="1"/>
          <p:nvPr/>
        </p:nvSpPr>
        <p:spPr>
          <a:xfrm>
            <a:off x="6513444" y="16937526"/>
            <a:ext cx="1989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>
                <a:solidFill>
                  <a:schemeClr val="bg1"/>
                </a:solidFill>
              </a:rPr>
              <a:t>YOUTUBE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4" name="CuadroTexto 93"/>
          <p:cNvSpPr txBox="1"/>
          <p:nvPr/>
        </p:nvSpPr>
        <p:spPr>
          <a:xfrm>
            <a:off x="1577129" y="15002758"/>
            <a:ext cx="713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INICIO    </a:t>
            </a:r>
            <a:r>
              <a:rPr lang="es-CO" dirty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SERVICIOS </a:t>
            </a:r>
            <a:r>
              <a:rPr lang="es-CO" dirty="0" smtClean="0">
                <a:solidFill>
                  <a:schemeClr val="accent4">
                    <a:lumMod val="75000"/>
                  </a:schemeClr>
                </a:solidFill>
                <a:latin typeface="Franklin Gothic Book" panose="020B0503020102020204" pitchFamily="34" charset="0"/>
              </a:rPr>
              <a:t>   CLIENTES    COTIZADOR    NOSOTROS    CONTACTO</a:t>
            </a:r>
            <a:endParaRPr lang="es-CO" dirty="0">
              <a:solidFill>
                <a:schemeClr val="accent4">
                  <a:lumMod val="75000"/>
                </a:schemeClr>
              </a:solidFill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78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560</TotalTime>
  <Words>916</Words>
  <Application>Microsoft Office PowerPoint</Application>
  <PresentationFormat>Personalizado</PresentationFormat>
  <Paragraphs>169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Century Gothic</vt:lpstr>
      <vt:lpstr>Franklin Gothic Book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Cristian</dc:creator>
  <cp:lastModifiedBy>Cristian</cp:lastModifiedBy>
  <cp:revision>61</cp:revision>
  <dcterms:created xsi:type="dcterms:W3CDTF">2016-09-19T01:30:28Z</dcterms:created>
  <dcterms:modified xsi:type="dcterms:W3CDTF">2016-09-19T22:40:23Z</dcterms:modified>
</cp:coreProperties>
</file>

<file path=docProps/thumbnail.jpeg>
</file>